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9" r:id="rId4"/>
  </p:sldMasterIdLst>
  <p:notesMasterIdLst>
    <p:notesMasterId r:id="rId2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16">
          <p15:clr>
            <a:srgbClr val="A4A3A4"/>
          </p15:clr>
        </p15:guide>
        <p15:guide id="2" pos="12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CCC161B-8216-4E52-A527-5D7AF6115BF5}" v="3" dt="2025-11-21T20:33:34.556"/>
  </p1510:revLst>
</p1510:revInfo>
</file>

<file path=ppt/tableStyles.xml><?xml version="1.0" encoding="utf-8"?>
<a:tblStyleLst xmlns:a="http://schemas.openxmlformats.org/drawingml/2006/main" def="{CC19ED74-4365-4879-A276-99F194007D88}">
  <a:tblStyle styleId="{CC19ED74-4365-4879-A276-99F194007D88}"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0F2B5B0-0739-4164-991E-693AB6C86E7B}"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6949" autoAdjust="0"/>
  </p:normalViewPr>
  <p:slideViewPr>
    <p:cSldViewPr snapToGrid="0">
      <p:cViewPr varScale="1">
        <p:scale>
          <a:sx n="70" d="100"/>
          <a:sy n="70" d="100"/>
        </p:scale>
        <p:origin x="2034" y="60"/>
      </p:cViewPr>
      <p:guideLst>
        <p:guide orient="horz" pos="816"/>
        <p:guide pos="12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undo custSel modSld modNotesMaster">
      <pc:chgData name="Baskerville, Kristin (CDC/GHC/DGHP)" userId="e5846ad4-249e-4a35-baa4-77ba58151c68" providerId="ADAL" clId="{613EFEC5-BEAB-4681-8F18-22D7E4BC25F2}" dt="2025-11-21T20:33:59.217" v="46" actId="207"/>
      <pc:docMkLst>
        <pc:docMk/>
      </pc:docMkLst>
      <pc:sldChg chg="modNotes">
        <pc:chgData name="Baskerville, Kristin (CDC/GHC/DGHP)" userId="e5846ad4-249e-4a35-baa4-77ba58151c68" providerId="ADAL" clId="{613EFEC5-BEAB-4681-8F18-22D7E4BC25F2}" dt="2025-11-21T20:33:34.556" v="45"/>
        <pc:sldMkLst>
          <pc:docMk/>
          <pc:sldMk cId="0" sldId="256"/>
        </pc:sldMkLst>
      </pc:sldChg>
      <pc:sldChg chg="modNotes">
        <pc:chgData name="Baskerville, Kristin (CDC/GHC/DGHP)" userId="e5846ad4-249e-4a35-baa4-77ba58151c68" providerId="ADAL" clId="{613EFEC5-BEAB-4681-8F18-22D7E4BC25F2}" dt="2025-11-21T20:33:34.556" v="45"/>
        <pc:sldMkLst>
          <pc:docMk/>
          <pc:sldMk cId="0" sldId="257"/>
        </pc:sldMkLst>
      </pc:sldChg>
      <pc:sldChg chg="modNotes">
        <pc:chgData name="Baskerville, Kristin (CDC/GHC/DGHP)" userId="e5846ad4-249e-4a35-baa4-77ba58151c68" providerId="ADAL" clId="{613EFEC5-BEAB-4681-8F18-22D7E4BC25F2}" dt="2025-11-21T20:33:34.556" v="45"/>
        <pc:sldMkLst>
          <pc:docMk/>
          <pc:sldMk cId="0" sldId="258"/>
        </pc:sldMkLst>
      </pc:sldChg>
      <pc:sldChg chg="modNotes modNotesTx">
        <pc:chgData name="Baskerville, Kristin (CDC/GHC/DGHP)" userId="e5846ad4-249e-4a35-baa4-77ba58151c68" providerId="ADAL" clId="{613EFEC5-BEAB-4681-8F18-22D7E4BC25F2}" dt="2025-11-21T20:33:59.217" v="46" actId="207"/>
        <pc:sldMkLst>
          <pc:docMk/>
          <pc:sldMk cId="0" sldId="259"/>
        </pc:sldMkLst>
      </pc:sldChg>
      <pc:sldChg chg="modNotes">
        <pc:chgData name="Baskerville, Kristin (CDC/GHC/DGHP)" userId="e5846ad4-249e-4a35-baa4-77ba58151c68" providerId="ADAL" clId="{613EFEC5-BEAB-4681-8F18-22D7E4BC25F2}" dt="2025-11-21T20:33:34.556" v="45"/>
        <pc:sldMkLst>
          <pc:docMk/>
          <pc:sldMk cId="0" sldId="260"/>
        </pc:sldMkLst>
      </pc:sldChg>
      <pc:sldChg chg="modNotes">
        <pc:chgData name="Baskerville, Kristin (CDC/GHC/DGHP)" userId="e5846ad4-249e-4a35-baa4-77ba58151c68" providerId="ADAL" clId="{613EFEC5-BEAB-4681-8F18-22D7E4BC25F2}" dt="2025-11-21T20:33:34.556" v="45"/>
        <pc:sldMkLst>
          <pc:docMk/>
          <pc:sldMk cId="0" sldId="261"/>
        </pc:sldMkLst>
      </pc:sldChg>
      <pc:sldChg chg="modSp mod modNotes modNotesTx">
        <pc:chgData name="Baskerville, Kristin (CDC/GHC/DGHP)" userId="e5846ad4-249e-4a35-baa4-77ba58151c68" providerId="ADAL" clId="{613EFEC5-BEAB-4681-8F18-22D7E4BC25F2}" dt="2025-11-21T20:33:34.556" v="45"/>
        <pc:sldMkLst>
          <pc:docMk/>
          <pc:sldMk cId="0" sldId="262"/>
        </pc:sldMkLst>
        <pc:graphicFrameChg chg="mod modGraphic">
          <ac:chgData name="Baskerville, Kristin (CDC/GHC/DGHP)" userId="e5846ad4-249e-4a35-baa4-77ba58151c68" providerId="ADAL" clId="{613EFEC5-BEAB-4681-8F18-22D7E4BC25F2}" dt="2025-11-20T19:14:51.838" v="44" actId="2711"/>
          <ac:graphicFrameMkLst>
            <pc:docMk/>
            <pc:sldMk cId="0" sldId="262"/>
            <ac:graphicFrameMk id="380" creationId="{00000000-0000-0000-0000-000000000000}"/>
          </ac:graphicFrameMkLst>
        </pc:graphicFrameChg>
      </pc:sldChg>
      <pc:sldChg chg="modNotes">
        <pc:chgData name="Baskerville, Kristin (CDC/GHC/DGHP)" userId="e5846ad4-249e-4a35-baa4-77ba58151c68" providerId="ADAL" clId="{613EFEC5-BEAB-4681-8F18-22D7E4BC25F2}" dt="2025-11-21T20:33:34.556" v="45"/>
        <pc:sldMkLst>
          <pc:docMk/>
          <pc:sldMk cId="0" sldId="263"/>
        </pc:sldMkLst>
      </pc:sldChg>
      <pc:sldChg chg="modNotes">
        <pc:chgData name="Baskerville, Kristin (CDC/GHC/DGHP)" userId="e5846ad4-249e-4a35-baa4-77ba58151c68" providerId="ADAL" clId="{613EFEC5-BEAB-4681-8F18-22D7E4BC25F2}" dt="2025-11-21T20:33:34.556" v="45"/>
        <pc:sldMkLst>
          <pc:docMk/>
          <pc:sldMk cId="0" sldId="264"/>
        </pc:sldMkLst>
      </pc:sldChg>
      <pc:sldChg chg="modNotes">
        <pc:chgData name="Baskerville, Kristin (CDC/GHC/DGHP)" userId="e5846ad4-249e-4a35-baa4-77ba58151c68" providerId="ADAL" clId="{613EFEC5-BEAB-4681-8F18-22D7E4BC25F2}" dt="2025-11-21T20:33:34.556" v="45"/>
        <pc:sldMkLst>
          <pc:docMk/>
          <pc:sldMk cId="0" sldId="265"/>
        </pc:sldMkLst>
      </pc:sldChg>
      <pc:sldChg chg="modNotes">
        <pc:chgData name="Baskerville, Kristin (CDC/GHC/DGHP)" userId="e5846ad4-249e-4a35-baa4-77ba58151c68" providerId="ADAL" clId="{613EFEC5-BEAB-4681-8F18-22D7E4BC25F2}" dt="2025-11-21T20:33:34.556" v="45"/>
        <pc:sldMkLst>
          <pc:docMk/>
          <pc:sldMk cId="0" sldId="266"/>
        </pc:sldMkLst>
      </pc:sldChg>
      <pc:sldChg chg="modNotes">
        <pc:chgData name="Baskerville, Kristin (CDC/GHC/DGHP)" userId="e5846ad4-249e-4a35-baa4-77ba58151c68" providerId="ADAL" clId="{613EFEC5-BEAB-4681-8F18-22D7E4BC25F2}" dt="2025-11-21T20:33:34.556" v="45"/>
        <pc:sldMkLst>
          <pc:docMk/>
          <pc:sldMk cId="0" sldId="267"/>
        </pc:sldMkLst>
      </pc:sldChg>
      <pc:sldChg chg="modNotes">
        <pc:chgData name="Baskerville, Kristin (CDC/GHC/DGHP)" userId="e5846ad4-249e-4a35-baa4-77ba58151c68" providerId="ADAL" clId="{613EFEC5-BEAB-4681-8F18-22D7E4BC25F2}" dt="2025-11-21T20:33:34.556" v="45"/>
        <pc:sldMkLst>
          <pc:docMk/>
          <pc:sldMk cId="0" sldId="268"/>
        </pc:sldMkLst>
      </pc:sldChg>
      <pc:sldChg chg="modNotes">
        <pc:chgData name="Baskerville, Kristin (CDC/GHC/DGHP)" userId="e5846ad4-249e-4a35-baa4-77ba58151c68" providerId="ADAL" clId="{613EFEC5-BEAB-4681-8F18-22D7E4BC25F2}" dt="2025-11-21T20:33:34.556" v="45"/>
        <pc:sldMkLst>
          <pc:docMk/>
          <pc:sldMk cId="0" sldId="269"/>
        </pc:sldMkLst>
      </pc:sldChg>
      <pc:sldChg chg="modNotes">
        <pc:chgData name="Baskerville, Kristin (CDC/GHC/DGHP)" userId="e5846ad4-249e-4a35-baa4-77ba58151c68" providerId="ADAL" clId="{613EFEC5-BEAB-4681-8F18-22D7E4BC25F2}" dt="2025-11-21T20:33:34.556" v="45"/>
        <pc:sldMkLst>
          <pc:docMk/>
          <pc:sldMk cId="0" sldId="270"/>
        </pc:sldMkLst>
      </pc:sldChg>
    </pc:docChg>
  </pc:docChgLst>
  <pc:docChgLst>
    <pc:chgData name="Baskerville, Kristin (CDC/GHC/DGHP)" userId="e5846ad4-249e-4a35-baa4-77ba58151c68" providerId="ADAL" clId="{94305CAA-B13C-4B61-A7A7-EBE65C269C8A}"/>
    <pc:docChg chg="undo custSel modSld modMainMaster">
      <pc:chgData name="Baskerville, Kristin (CDC/GHC/DGHP)" userId="e5846ad4-249e-4a35-baa4-77ba58151c68" providerId="ADAL" clId="{94305CAA-B13C-4B61-A7A7-EBE65C269C8A}" dt="2025-05-29T19:42:10.548" v="404" actId="1076"/>
      <pc:docMkLst>
        <pc:docMk/>
      </pc:docMkLst>
      <pc:sldChg chg="modSp mod modNotesTx">
        <pc:chgData name="Baskerville, Kristin (CDC/GHC/DGHP)" userId="e5846ad4-249e-4a35-baa4-77ba58151c68" providerId="ADAL" clId="{94305CAA-B13C-4B61-A7A7-EBE65C269C8A}" dt="2025-05-29T15:06:45.873" v="108" actId="790"/>
        <pc:sldMkLst>
          <pc:docMk/>
          <pc:sldMk cId="0" sldId="256"/>
        </pc:sldMkLst>
      </pc:sldChg>
      <pc:sldChg chg="addSp delSp modSp mod modNotesTx">
        <pc:chgData name="Baskerville, Kristin (CDC/GHC/DGHP)" userId="e5846ad4-249e-4a35-baa4-77ba58151c68" providerId="ADAL" clId="{94305CAA-B13C-4B61-A7A7-EBE65C269C8A}" dt="2025-05-29T19:42:10.548" v="404" actId="1076"/>
        <pc:sldMkLst>
          <pc:docMk/>
          <pc:sldMk cId="0" sldId="257"/>
        </pc:sldMkLst>
      </pc:sldChg>
      <pc:sldChg chg="modSp mod modNotesTx">
        <pc:chgData name="Baskerville, Kristin (CDC/GHC/DGHP)" userId="e5846ad4-249e-4a35-baa4-77ba58151c68" providerId="ADAL" clId="{94305CAA-B13C-4B61-A7A7-EBE65C269C8A}" dt="2025-05-29T15:06:58.268" v="110" actId="790"/>
        <pc:sldMkLst>
          <pc:docMk/>
          <pc:sldMk cId="0" sldId="258"/>
        </pc:sldMkLst>
      </pc:sldChg>
      <pc:sldChg chg="modSp mod chgLayout modNotesTx">
        <pc:chgData name="Baskerville, Kristin (CDC/GHC/DGHP)" userId="e5846ad4-249e-4a35-baa4-77ba58151c68" providerId="ADAL" clId="{94305CAA-B13C-4B61-A7A7-EBE65C269C8A}" dt="2025-05-29T15:27:19.795" v="204" actId="255"/>
        <pc:sldMkLst>
          <pc:docMk/>
          <pc:sldMk cId="0" sldId="259"/>
        </pc:sldMkLst>
      </pc:sldChg>
      <pc:sldChg chg="addSp delSp modSp mod modNotesTx">
        <pc:chgData name="Baskerville, Kristin (CDC/GHC/DGHP)" userId="e5846ad4-249e-4a35-baa4-77ba58151c68" providerId="ADAL" clId="{94305CAA-B13C-4B61-A7A7-EBE65C269C8A}" dt="2025-05-29T16:07:49.962" v="394" actId="1035"/>
        <pc:sldMkLst>
          <pc:docMk/>
          <pc:sldMk cId="0" sldId="260"/>
        </pc:sldMkLst>
      </pc:sldChg>
      <pc:sldChg chg="modSp mod modNotesTx">
        <pc:chgData name="Baskerville, Kristin (CDC/GHC/DGHP)" userId="e5846ad4-249e-4a35-baa4-77ba58151c68" providerId="ADAL" clId="{94305CAA-B13C-4B61-A7A7-EBE65C269C8A}" dt="2025-05-29T15:28:50.013" v="224" actId="1076"/>
        <pc:sldMkLst>
          <pc:docMk/>
          <pc:sldMk cId="0" sldId="261"/>
        </pc:sldMkLst>
      </pc:sldChg>
      <pc:sldChg chg="addSp modSp mod modNotesTx">
        <pc:chgData name="Baskerville, Kristin (CDC/GHC/DGHP)" userId="e5846ad4-249e-4a35-baa4-77ba58151c68" providerId="ADAL" clId="{94305CAA-B13C-4B61-A7A7-EBE65C269C8A}" dt="2025-05-29T15:29:28.103" v="226" actId="6549"/>
        <pc:sldMkLst>
          <pc:docMk/>
          <pc:sldMk cId="0" sldId="262"/>
        </pc:sldMkLst>
      </pc:sldChg>
      <pc:sldChg chg="modSp mod modNotesTx">
        <pc:chgData name="Baskerville, Kristin (CDC/GHC/DGHP)" userId="e5846ad4-249e-4a35-baa4-77ba58151c68" providerId="ADAL" clId="{94305CAA-B13C-4B61-A7A7-EBE65C269C8A}" dt="2025-05-29T15:29:53.712" v="228" actId="115"/>
        <pc:sldMkLst>
          <pc:docMk/>
          <pc:sldMk cId="0" sldId="263"/>
        </pc:sldMkLst>
      </pc:sldChg>
      <pc:sldChg chg="addSp delSp modSp mod modClrScheme chgLayout">
        <pc:chgData name="Baskerville, Kristin (CDC/GHC/DGHP)" userId="e5846ad4-249e-4a35-baa4-77ba58151c68" providerId="ADAL" clId="{94305CAA-B13C-4B61-A7A7-EBE65C269C8A}" dt="2025-05-29T15:30:23.997" v="230" actId="1076"/>
        <pc:sldMkLst>
          <pc:docMk/>
          <pc:sldMk cId="0" sldId="264"/>
        </pc:sldMkLst>
      </pc:sldChg>
      <pc:sldChg chg="modSp mod modNotesTx">
        <pc:chgData name="Baskerville, Kristin (CDC/GHC/DGHP)" userId="e5846ad4-249e-4a35-baa4-77ba58151c68" providerId="ADAL" clId="{94305CAA-B13C-4B61-A7A7-EBE65C269C8A}" dt="2025-05-29T15:14:32.309" v="138" actId="20577"/>
        <pc:sldMkLst>
          <pc:docMk/>
          <pc:sldMk cId="0" sldId="265"/>
        </pc:sldMkLst>
      </pc:sldChg>
      <pc:sldChg chg="modSp mod modNotesTx">
        <pc:chgData name="Baskerville, Kristin (CDC/GHC/DGHP)" userId="e5846ad4-249e-4a35-baa4-77ba58151c68" providerId="ADAL" clId="{94305CAA-B13C-4B61-A7A7-EBE65C269C8A}" dt="2025-05-29T15:31:20.469" v="241" actId="115"/>
        <pc:sldMkLst>
          <pc:docMk/>
          <pc:sldMk cId="0" sldId="266"/>
        </pc:sldMkLst>
      </pc:sldChg>
      <pc:sldChg chg="modSp mod modNotesTx">
        <pc:chgData name="Baskerville, Kristin (CDC/GHC/DGHP)" userId="e5846ad4-249e-4a35-baa4-77ba58151c68" providerId="ADAL" clId="{94305CAA-B13C-4B61-A7A7-EBE65C269C8A}" dt="2025-05-29T15:20:34.372" v="177" actId="790"/>
        <pc:sldMkLst>
          <pc:docMk/>
          <pc:sldMk cId="0" sldId="267"/>
        </pc:sldMkLst>
      </pc:sldChg>
      <pc:sldChg chg="modSp mod modNotesTx">
        <pc:chgData name="Baskerville, Kristin (CDC/GHC/DGHP)" userId="e5846ad4-249e-4a35-baa4-77ba58151c68" providerId="ADAL" clId="{94305CAA-B13C-4B61-A7A7-EBE65C269C8A}" dt="2025-05-29T15:32:16.835" v="252" actId="115"/>
        <pc:sldMkLst>
          <pc:docMk/>
          <pc:sldMk cId="0" sldId="268"/>
        </pc:sldMkLst>
      </pc:sldChg>
      <pc:sldChg chg="modSp mod modNotesTx">
        <pc:chgData name="Baskerville, Kristin (CDC/GHC/DGHP)" userId="e5846ad4-249e-4a35-baa4-77ba58151c68" providerId="ADAL" clId="{94305CAA-B13C-4B61-A7A7-EBE65C269C8A}" dt="2025-05-29T15:32:38.766" v="253" actId="20577"/>
        <pc:sldMkLst>
          <pc:docMk/>
          <pc:sldMk cId="0" sldId="269"/>
        </pc:sldMkLst>
      </pc:sldChg>
      <pc:sldChg chg="modSp mod modNotesTx">
        <pc:chgData name="Baskerville, Kristin (CDC/GHC/DGHP)" userId="e5846ad4-249e-4a35-baa4-77ba58151c68" providerId="ADAL" clId="{94305CAA-B13C-4B61-A7A7-EBE65C269C8A}" dt="2025-05-29T15:33:08.930" v="256" actId="6549"/>
        <pc:sldMkLst>
          <pc:docMk/>
          <pc:sldMk cId="0" sldId="270"/>
        </pc:sldMkLst>
      </pc:sldChg>
      <pc:sldMasterChg chg="modSldLayout">
        <pc:chgData name="Baskerville, Kristin (CDC/GHC/DGHP)" userId="e5846ad4-249e-4a35-baa4-77ba58151c68" providerId="ADAL" clId="{94305CAA-B13C-4B61-A7A7-EBE65C269C8A}" dt="2025-05-29T14:51:13.865" v="21" actId="2711"/>
        <pc:sldMasterMkLst>
          <pc:docMk/>
          <pc:sldMasterMk cId="0" sldId="2147483689"/>
        </pc:sldMasterMkLst>
        <pc:sldLayoutChg chg="modSp mod">
          <pc:chgData name="Baskerville, Kristin (CDC/GHC/DGHP)" userId="e5846ad4-249e-4a35-baa4-77ba58151c68" providerId="ADAL" clId="{94305CAA-B13C-4B61-A7A7-EBE65C269C8A}" dt="2025-05-29T14:51:13.865" v="21" actId="2711"/>
          <pc:sldLayoutMkLst>
            <pc:docMk/>
            <pc:sldMasterMk cId="0" sldId="2147483689"/>
            <pc:sldLayoutMk cId="0" sldId="214748364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70583" cy="480388"/>
          </a:xfrm>
          <a:prstGeom prst="rect">
            <a:avLst/>
          </a:prstGeom>
          <a:noFill/>
          <a:ln>
            <a:noFill/>
          </a:ln>
        </p:spPr>
        <p:txBody>
          <a:bodyPr spcFirstLastPara="1" wrap="square" lIns="96624" tIns="48312" rIns="96624" bIns="48312"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2962" y="0"/>
            <a:ext cx="3170583" cy="480388"/>
          </a:xfrm>
          <a:prstGeom prst="rect">
            <a:avLst/>
          </a:prstGeom>
          <a:noFill/>
          <a:ln>
            <a:noFill/>
          </a:ln>
        </p:spPr>
        <p:txBody>
          <a:bodyPr spcFirstLastPara="1" wrap="square" lIns="96624" tIns="48312" rIns="96624" bIns="48312"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173"/>
            <a:ext cx="3170583" cy="480388"/>
          </a:xfrm>
          <a:prstGeom prst="rect">
            <a:avLst/>
          </a:prstGeom>
          <a:noFill/>
          <a:ln>
            <a:noFill/>
          </a:ln>
        </p:spPr>
        <p:txBody>
          <a:bodyPr spcFirstLastPara="1" wrap="square" lIns="96624" tIns="48312" rIns="96624" bIns="48312"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smtClean="0">
                <a:solidFill>
                  <a:schemeClr val="dk1"/>
                </a:solidFill>
              </a:rPr>
              <a:pPr algn="r"/>
              <a:t>‹#›</a:t>
            </a:fld>
            <a:endParaRPr lang="fr-FR"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32" name="Google Shape;332;p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i="1" dirty="0"/>
          </a:p>
          <a:p>
            <a:pPr marL="177845" indent="-177845" defTabSz="948507">
              <a:spcBef>
                <a:spcPts val="1867"/>
              </a:spcBef>
              <a:buFont typeface="Wingdings" panose="05000000000000000000" pitchFamily="2" charset="2"/>
              <a:buChar char="v"/>
              <a:defRPr/>
            </a:pPr>
            <a:r>
              <a:rPr lang="fr-FR" i="1" dirty="0">
                <a:latin typeface="+mn-lt"/>
                <a:ea typeface="Aptos" panose="020B0004020202020204" pitchFamily="34" charset="0"/>
              </a:rPr>
              <a:t> N'hésitez pas à modifier cette présentation pour l'adapter à votre contexte local.  Si des modifications sont apportées, veuillez l'indiquer : </a:t>
            </a:r>
            <a:r>
              <a:rPr lang="fr-FR" b="1" i="1" dirty="0">
                <a:latin typeface="+mn-lt"/>
                <a:ea typeface="Aptos" panose="020B0004020202020204" pitchFamily="34" charset="0"/>
              </a:rPr>
              <a:t>« Cette présentation a été partiellement modifiée par rapport à la version originale du CDC » </a:t>
            </a:r>
            <a:r>
              <a:rPr lang="fr-FR" i="1" dirty="0">
                <a:latin typeface="+mn-lt"/>
                <a:ea typeface="Aptos" panose="020B0004020202020204" pitchFamily="34" charset="0"/>
              </a:rPr>
              <a:t>sur cette diapositive.</a:t>
            </a:r>
            <a:endParaRPr lang="fr-FR" i="1" dirty="0">
              <a:latin typeface="+mn-lt"/>
            </a:endParaRPr>
          </a:p>
          <a:p>
            <a:pPr marL="0" indent="0">
              <a:spcBef>
                <a:spcPts val="1867"/>
              </a:spcBef>
            </a:pPr>
            <a:endParaRPr lang="fr-FR" b="1" i="1" dirty="0"/>
          </a:p>
          <a:p>
            <a:pPr marL="177845" indent="-177845">
              <a:lnSpc>
                <a:spcPct val="115000"/>
              </a:lnSpc>
              <a:spcBef>
                <a:spcPts val="622"/>
              </a:spcBef>
              <a:buClr>
                <a:schemeClr val="dk1"/>
              </a:buClr>
              <a:buSzPts val="1200"/>
              <a:buFont typeface="Noto Sans Symbols"/>
              <a:buChar char="❖"/>
            </a:pPr>
            <a:r>
              <a:rPr lang="fr-FR" b="1" i="1" dirty="0"/>
              <a:t>Assurez-vous que chaque participant dispose d'une copie du document « Directives pour les activités de terrain 2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Au cours de cette session, nous discuterons de la mise en pratique du contenu de cette semaine sur votre lieu de travail !</a:t>
            </a:r>
            <a:endParaRPr lang="fr-FR" noProof="0" dirty="0"/>
          </a:p>
          <a:p>
            <a:pPr marL="0" indent="0">
              <a:lnSpc>
                <a:spcPct val="115000"/>
              </a:lnSpc>
              <a:spcBef>
                <a:spcPts val="1245"/>
              </a:spcBef>
              <a:buClr>
                <a:schemeClr val="dk1"/>
              </a:buClr>
              <a:buSzPts val="1200"/>
            </a:pPr>
            <a:endParaRPr dirty="0"/>
          </a:p>
          <a:p>
            <a:pPr marL="0" indent="0">
              <a:spcBef>
                <a:spcPts val="1618"/>
              </a:spcBef>
            </a:pPr>
            <a:endParaRPr dirty="0">
              <a:latin typeface="Arial"/>
              <a:ea typeface="Arial"/>
              <a:cs typeface="Arial"/>
              <a:sym typeface="Arial"/>
            </a:endParaRPr>
          </a:p>
        </p:txBody>
      </p:sp>
      <p:sp>
        <p:nvSpPr>
          <p:cNvPr id="333" name="Google Shape;333;p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1</a:t>
            </a:fld>
            <a:endParaRPr sz="12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1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p1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Noto Sans Symbols"/>
              <a:buChar char="▪"/>
            </a:pPr>
            <a:r>
              <a:rPr lang="fr-FR" b="1" u="sng" dirty="0"/>
              <a:t>Dites</a:t>
            </a:r>
            <a:r>
              <a:rPr lang="fr-FR" b="1" dirty="0"/>
              <a:t> : </a:t>
            </a:r>
            <a:r>
              <a:rPr lang="fr-FR" dirty="0"/>
              <a:t>La quatrième activité requise peut être une </a:t>
            </a:r>
            <a:r>
              <a:rPr lang="fr-FR" noProof="0" dirty="0"/>
              <a:t>investigation</a:t>
            </a:r>
            <a:r>
              <a:rPr lang="fr-FR" dirty="0"/>
              <a:t> de cas ou de </a:t>
            </a:r>
            <a:r>
              <a:rPr lang="fr-FR" noProof="0" dirty="0"/>
              <a:t>flambée</a:t>
            </a:r>
            <a:r>
              <a:rPr lang="fr-FR" dirty="0"/>
              <a:t>.</a:t>
            </a:r>
            <a:endParaRPr lang="fr-FR" noProof="0" dirty="0"/>
          </a:p>
          <a:p>
            <a:pPr marL="0" indent="0">
              <a:spcBef>
                <a:spcPts val="373"/>
              </a:spcBef>
            </a:pPr>
            <a:endParaRPr dirty="0"/>
          </a:p>
        </p:txBody>
      </p:sp>
      <p:sp>
        <p:nvSpPr>
          <p:cNvPr id="412" name="Google Shape;412;p1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1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8" name="Google Shape;418;p1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première option consiste à </a:t>
            </a:r>
            <a:r>
              <a:rPr lang="fr-FR" noProof="0" dirty="0"/>
              <a:t>investiguer</a:t>
            </a:r>
            <a:r>
              <a:rPr lang="fr-FR" dirty="0"/>
              <a:t> et à rédiger un rapport d'</a:t>
            </a:r>
            <a:r>
              <a:rPr lang="fr-FR" noProof="0" dirty="0"/>
              <a:t>investigation de cas. </a:t>
            </a:r>
            <a:r>
              <a:rPr lang="fr-FR" dirty="0"/>
              <a:t> Si les flambées sont rares, vous devriez investiguer le premier cas intéressant qui est signalé.</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a:t>
            </a:r>
            <a:r>
              <a:rPr lang="fr-FR" dirty="0"/>
              <a:t> Cette diapositive présente un exemple de formulaire d'</a:t>
            </a:r>
            <a:r>
              <a:rPr lang="fr-FR" noProof="0" dirty="0"/>
              <a:t>investigation d’</a:t>
            </a:r>
            <a:r>
              <a:rPr lang="fr-FR" dirty="0"/>
              <a:t>un cas de choléra. Vous devriez utiliser les formulaires d'</a:t>
            </a:r>
            <a:r>
              <a:rPr lang="fr-FR" noProof="0" dirty="0"/>
              <a:t>investigation</a:t>
            </a:r>
            <a:r>
              <a:rPr lang="fr-FR" dirty="0"/>
              <a:t> de votre ministère respectif, s'ils sont disponibles. </a:t>
            </a:r>
            <a:endParaRPr lang="fr-FR" noProof="0" dirty="0"/>
          </a:p>
          <a:p>
            <a:pPr marL="0" indent="0">
              <a:lnSpc>
                <a:spcPct val="115000"/>
              </a:lnSpc>
              <a:spcBef>
                <a:spcPts val="1245"/>
              </a:spcBef>
            </a:pPr>
            <a:endParaRPr dirty="0"/>
          </a:p>
          <a:p>
            <a:pPr marL="0" indent="0">
              <a:spcBef>
                <a:spcPts val="1618"/>
              </a:spcBef>
            </a:pPr>
            <a:endParaRPr dirty="0"/>
          </a:p>
        </p:txBody>
      </p:sp>
      <p:sp>
        <p:nvSpPr>
          <p:cNvPr id="419" name="Google Shape;419;p1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1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26" name="Google Shape;426;p1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L'option suivante consiste à </a:t>
            </a:r>
            <a:r>
              <a:rPr lang="fr-FR" b="1" dirty="0"/>
              <a:t>participer </a:t>
            </a:r>
            <a:r>
              <a:rPr lang="fr-FR" dirty="0"/>
              <a:t>à l’</a:t>
            </a:r>
            <a:r>
              <a:rPr lang="fr-FR" noProof="0" dirty="0"/>
              <a:t>investigation d’une flambée</a:t>
            </a:r>
            <a:r>
              <a:rPr lang="fr-FR" dirty="0"/>
              <a:t>.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Faire partie d’une équipe d'</a:t>
            </a:r>
            <a:r>
              <a:rPr lang="fr-FR" noProof="0" dirty="0"/>
              <a:t>investigation de flambée</a:t>
            </a:r>
            <a:r>
              <a:rPr lang="fr-FR" dirty="0"/>
              <a:t> est une occasion unique d'observer de bonnes et peut-être moins bonnes interactions au sein d'une équipe. Elle peut également permettre de se familiariser avec les stratégies et les méthodes d'</a:t>
            </a:r>
            <a:r>
              <a:rPr lang="fr-FR" noProof="0" dirty="0"/>
              <a:t>investigation</a:t>
            </a:r>
            <a:r>
              <a:rPr lang="fr-FR" dirty="0"/>
              <a:t> de terrain, et peut-être de s'engager dans un partenariat avec le laboratoire de santé publique en matière de biosécurité, de collecte et d'étiquetage appropriés des échantillons, de transport et de tests de diagnostic.</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On vous confiera probablement des responsabilités spécifiques, en particulier celles pour lesquelles vous possédez maintenant des compétences FETP-</a:t>
            </a:r>
            <a:r>
              <a:rPr lang="fr-FR" noProof="0" dirty="0"/>
              <a:t>Première ligne</a:t>
            </a:r>
            <a:r>
              <a:rPr lang="fr-FR" dirty="0"/>
              <a:t>, telles que la conduite d'entretiens, la saisie de données, la synthèse de données, le tracé de courbes épidémiologiques, etc. On attendra de vous que vous agissiez toujours de manière professionnelle et éthique et que vous fassiez preuve de respect envers les membres de l'équipe, les cliniciens, le personnel de santé, les dirigeants de la communauté et les résidents.</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Vous recevront un modèle de rapport d'</a:t>
            </a:r>
            <a:r>
              <a:rPr lang="fr-FR" noProof="0" dirty="0"/>
              <a:t>investigation</a:t>
            </a:r>
            <a:r>
              <a:rPr lang="fr-FR" dirty="0"/>
              <a:t> de flambée.  Cette diapositive montre la première partie d'un rapport complété, mais il s'agit d'un rapport fictif.</a:t>
            </a:r>
            <a:endParaRPr lang="fr-FR" noProof="0" dirty="0"/>
          </a:p>
          <a:p>
            <a:pPr marL="177845" indent="-98803">
              <a:lnSpc>
                <a:spcPct val="115000"/>
              </a:lnSpc>
              <a:spcBef>
                <a:spcPts val="1245"/>
              </a:spcBef>
              <a:buClr>
                <a:schemeClr val="dk1"/>
              </a:buClr>
              <a:buSzPts val="1200"/>
            </a:pPr>
            <a:endParaRPr dirty="0"/>
          </a:p>
          <a:p>
            <a:pPr marL="177845" indent="-98803">
              <a:lnSpc>
                <a:spcPct val="115000"/>
              </a:lnSpc>
              <a:spcBef>
                <a:spcPts val="1245"/>
              </a:spcBef>
              <a:buClr>
                <a:schemeClr val="dk1"/>
              </a:buClr>
              <a:buSzPts val="1200"/>
            </a:pPr>
            <a:endParaRPr b="1" dirty="0"/>
          </a:p>
          <a:p>
            <a:pPr marL="0" indent="0">
              <a:spcBef>
                <a:spcPts val="1618"/>
              </a:spcBef>
            </a:pPr>
            <a:endParaRPr dirty="0"/>
          </a:p>
        </p:txBody>
      </p:sp>
      <p:sp>
        <p:nvSpPr>
          <p:cNvPr id="427" name="Google Shape;427;p1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4" name="Google Shape;434;p1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a:t>
            </a:r>
            <a:r>
              <a:rPr lang="fr-FR" dirty="0"/>
              <a:t> En résumé, ce tableau présente les activités de l'Intervalle de terrain 2 sur la gauche, et leurs livrables sur la droite. Plus de détails sont inclus dans le document Terrain 2 - </a:t>
            </a:r>
            <a:r>
              <a:rPr lang="fr-FR" i="1" dirty="0"/>
              <a:t>Directives pour les livrables</a:t>
            </a:r>
            <a:r>
              <a:rPr lang="fr-FR" dirty="0"/>
              <a:t>.</a:t>
            </a:r>
            <a:endParaRPr lang="fr-FR" noProof="0" dirty="0"/>
          </a:p>
          <a:p>
            <a:pPr marL="0" indent="0">
              <a:spcBef>
                <a:spcPts val="1618"/>
              </a:spcBef>
            </a:pPr>
            <a:endParaRPr dirty="0"/>
          </a:p>
        </p:txBody>
      </p:sp>
      <p:sp>
        <p:nvSpPr>
          <p:cNvPr id="435" name="Google Shape;435;p1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1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1" name="Google Shape;441;p1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lnSpc>
                <a:spcPct val="115000"/>
              </a:lnSpc>
              <a:spcBef>
                <a:spcPts val="622"/>
              </a:spcBef>
            </a:pPr>
            <a:endParaRPr lang="fr-FR" dirty="0"/>
          </a:p>
          <a:p>
            <a:pPr marL="177845" indent="-177845">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solidFill>
                  <a:srgbClr val="000000"/>
                </a:solidFill>
              </a:rPr>
              <a:t>Développez une présentation PowerPoint de 10 à 15 minutes qui résume votre travail de l'Intervalle de terrain 2. Vous la présenterez au cours de l'atelier 3. La présentation sera suivie d'une brève période de questions et réponses. Utilisez ce que vous avez appris sur la préparation des présentations PowerPoint et sur les présentations orales pour développer la vôtre et la présenter. </a:t>
            </a:r>
            <a:endParaRPr lang="fr-FR" noProof="0" dirty="0"/>
          </a:p>
          <a:p>
            <a:pPr marL="177845" indent="-177845">
              <a:spcBef>
                <a:spcPts val="373"/>
              </a:spcBef>
              <a:buFont typeface="Wingdings" panose="05000000000000000000" pitchFamily="2" charset="2"/>
              <a:buChar char="§"/>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solidFill>
                  <a:srgbClr val="000000"/>
                </a:solidFill>
              </a:rPr>
              <a:t>La présentation doit inclure un résumé de chacune des activités que vous avez effectuées pendant l’intervalle de terrain 2. </a:t>
            </a:r>
            <a:endParaRPr lang="fr-FR" b="1" u="sng" dirty="0"/>
          </a:p>
        </p:txBody>
      </p:sp>
      <p:sp>
        <p:nvSpPr>
          <p:cNvPr id="442" name="Google Shape;442;p1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1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8" name="Google Shape;448;p1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solidFill>
                  <a:srgbClr val="000000"/>
                </a:solidFill>
              </a:rPr>
              <a:t>Chacun d'entre vous travaillera à nouveau avec le mentor qui lui a été assigné. Vos mentors seront à votre disposition pour vous fournir des conseils et un soutien technique afin de vous aider à mener à bien le projet :</a:t>
            </a:r>
            <a:endParaRPr lang="fr-FR" noProof="0" dirty="0"/>
          </a:p>
          <a:p>
            <a:pPr marL="829944" lvl="1" indent="-355690">
              <a:lnSpc>
                <a:spcPct val="115000"/>
              </a:lnSpc>
              <a:spcBef>
                <a:spcPts val="0"/>
              </a:spcBef>
              <a:buClr>
                <a:schemeClr val="dk1"/>
              </a:buClr>
              <a:buSzPts val="1200"/>
              <a:buFont typeface="Courier New"/>
              <a:buChar char="o"/>
            </a:pPr>
            <a:r>
              <a:rPr lang="fr-FR" dirty="0"/>
              <a:t>Rapport de synthèse sur la surveillance élargie. Par exemple, le mentor pourrait</a:t>
            </a:r>
            <a:endParaRPr lang="fr-FR" noProof="0" dirty="0"/>
          </a:p>
          <a:p>
            <a:pPr marL="1244916" lvl="2" indent="-296408">
              <a:lnSpc>
                <a:spcPct val="115000"/>
              </a:lnSpc>
              <a:spcBef>
                <a:spcPts val="0"/>
              </a:spcBef>
              <a:buClr>
                <a:schemeClr val="dk1"/>
              </a:buClr>
              <a:buSzPts val="1200"/>
              <a:buFont typeface="Arial"/>
              <a:buChar char="•"/>
            </a:pPr>
            <a:r>
              <a:rPr lang="fr-FR" dirty="0"/>
              <a:t>Répondre aux questions concernant l'analyse et la présentation des données</a:t>
            </a:r>
            <a:endParaRPr lang="fr-FR" noProof="0" dirty="0"/>
          </a:p>
          <a:p>
            <a:pPr marL="1244916" lvl="2" indent="-296408">
              <a:lnSpc>
                <a:spcPct val="115000"/>
              </a:lnSpc>
              <a:spcBef>
                <a:spcPts val="0"/>
              </a:spcBef>
              <a:buClr>
                <a:schemeClr val="dk1"/>
              </a:buClr>
              <a:buSzPts val="1200"/>
              <a:buFont typeface="Arial"/>
              <a:buChar char="•"/>
            </a:pPr>
            <a:r>
              <a:rPr lang="fr-FR" dirty="0"/>
              <a:t>Aider à l'interprétation les données - cette augmentation de cas correspond-elle réellement à une flambée ou simplement à une amélioration des rapports ?</a:t>
            </a:r>
            <a:endParaRPr lang="fr-FR" noProof="0" dirty="0"/>
          </a:p>
          <a:p>
            <a:pPr marL="1244916" lvl="2" indent="-296408">
              <a:lnSpc>
                <a:spcPct val="115000"/>
              </a:lnSpc>
              <a:spcBef>
                <a:spcPts val="0"/>
              </a:spcBef>
              <a:buClr>
                <a:schemeClr val="dk1"/>
              </a:buClr>
              <a:buSzPts val="1200"/>
              <a:buFont typeface="Arial"/>
              <a:buChar char="•"/>
            </a:pPr>
            <a:r>
              <a:rPr lang="fr-FR" dirty="0"/>
              <a:t>Assurer la liaison avec d'autres secteurs</a:t>
            </a:r>
            <a:endParaRPr lang="fr-FR" noProof="0" dirty="0"/>
          </a:p>
          <a:p>
            <a:pPr marL="1244916" lvl="2" indent="-296408">
              <a:lnSpc>
                <a:spcPct val="115000"/>
              </a:lnSpc>
              <a:spcBef>
                <a:spcPts val="0"/>
              </a:spcBef>
              <a:buClr>
                <a:schemeClr val="dk1"/>
              </a:buClr>
              <a:buSzPts val="1200"/>
              <a:buFont typeface="Arial"/>
              <a:buChar char="•"/>
            </a:pPr>
            <a:r>
              <a:rPr lang="fr-FR" dirty="0"/>
              <a:t>En cas d</a:t>
            </a:r>
            <a:r>
              <a:rPr lang="fr-FR" noProof="0" dirty="0"/>
              <a:t>e flambée</a:t>
            </a:r>
            <a:r>
              <a:rPr lang="fr-FR" dirty="0"/>
              <a:t>, vous aider à déterminer quelles sont les prochaines étapes ?</a:t>
            </a:r>
            <a:endParaRPr lang="fr-FR" noProof="0" dirty="0"/>
          </a:p>
          <a:p>
            <a:pPr marL="829944" lvl="1" indent="-355690">
              <a:lnSpc>
                <a:spcPct val="115000"/>
              </a:lnSpc>
              <a:spcBef>
                <a:spcPts val="0"/>
              </a:spcBef>
              <a:buClr>
                <a:schemeClr val="dk1"/>
              </a:buClr>
              <a:buSzPts val="1200"/>
              <a:buFont typeface="Courier New"/>
              <a:buChar char="o"/>
            </a:pPr>
            <a:r>
              <a:rPr lang="fr-FR" dirty="0"/>
              <a:t>Analyse et rapport d’un problème de qualité de la surveillance :</a:t>
            </a:r>
            <a:endParaRPr lang="fr-FR" noProof="0" dirty="0"/>
          </a:p>
          <a:p>
            <a:pPr marL="1244916" lvl="2" indent="-296408">
              <a:lnSpc>
                <a:spcPct val="115000"/>
              </a:lnSpc>
              <a:spcBef>
                <a:spcPts val="0"/>
              </a:spcBef>
              <a:buClr>
                <a:schemeClr val="dk1"/>
              </a:buClr>
              <a:buSzPts val="1200"/>
              <a:buFont typeface="Arial"/>
              <a:buChar char="•"/>
            </a:pPr>
            <a:r>
              <a:rPr lang="fr-FR" dirty="0"/>
              <a:t>Vous aider à choisir le problème à analyser</a:t>
            </a:r>
            <a:endParaRPr lang="fr-FR" noProof="0" dirty="0"/>
          </a:p>
          <a:p>
            <a:pPr marL="1244916" lvl="2" indent="-296408">
              <a:lnSpc>
                <a:spcPct val="115000"/>
              </a:lnSpc>
              <a:spcBef>
                <a:spcPts val="0"/>
              </a:spcBef>
              <a:buClr>
                <a:schemeClr val="dk1"/>
              </a:buClr>
              <a:buSzPts val="1200"/>
              <a:buFont typeface="Arial"/>
              <a:buChar char="•"/>
            </a:pPr>
            <a:r>
              <a:rPr lang="fr-FR" dirty="0"/>
              <a:t>Passe</a:t>
            </a:r>
            <a:r>
              <a:rPr lang="fr-FR" noProof="0" dirty="0"/>
              <a:t>r </a:t>
            </a:r>
            <a:r>
              <a:rPr lang="fr-FR" dirty="0"/>
              <a:t>en revue votre analyse </a:t>
            </a:r>
            <a:r>
              <a:rPr lang="fr-FR" noProof="0" dirty="0"/>
              <a:t>du </a:t>
            </a:r>
            <a:r>
              <a:rPr lang="fr-FR" dirty="0"/>
              <a:t>diagramme d’arêtes de poisson et votre analyse </a:t>
            </a:r>
            <a:r>
              <a:rPr lang="fr-FR" noProof="0" dirty="0"/>
              <a:t>FFOM</a:t>
            </a:r>
            <a:r>
              <a:rPr lang="fr-FR" dirty="0"/>
              <a:t>.</a:t>
            </a:r>
            <a:endParaRPr lang="fr-FR" noProof="0" dirty="0"/>
          </a:p>
          <a:p>
            <a:pPr marL="1244916" lvl="2" indent="-296408">
              <a:lnSpc>
                <a:spcPct val="115000"/>
              </a:lnSpc>
              <a:spcBef>
                <a:spcPts val="0"/>
              </a:spcBef>
              <a:buClr>
                <a:schemeClr val="dk1"/>
              </a:buClr>
              <a:buSzPts val="1200"/>
              <a:buFont typeface="Arial"/>
              <a:buChar char="•"/>
            </a:pPr>
            <a:r>
              <a:rPr lang="fr-FR" dirty="0"/>
              <a:t>Fournir des conseils lorsque vous élaborez des recommandations pour amélioration.</a:t>
            </a:r>
            <a:endParaRPr lang="fr-FR" noProof="0" dirty="0"/>
          </a:p>
          <a:p>
            <a:pPr marL="829944" lvl="1" indent="-355690">
              <a:lnSpc>
                <a:spcPct val="115000"/>
              </a:lnSpc>
              <a:spcBef>
                <a:spcPts val="0"/>
              </a:spcBef>
              <a:buClr>
                <a:schemeClr val="dk1"/>
              </a:buClr>
              <a:buSzPts val="1200"/>
              <a:buFont typeface="Courier New"/>
              <a:buChar char="o"/>
            </a:pPr>
            <a:r>
              <a:rPr lang="fr-FR" dirty="0"/>
              <a:t>Fournir des conseils sur le choix des options d'activités de terrain et soutenir leur développement.</a:t>
            </a:r>
            <a:endParaRPr lang="fr-FR" noProof="0" dirty="0"/>
          </a:p>
          <a:p>
            <a:pPr marL="0" indent="0">
              <a:lnSpc>
                <a:spcPct val="115000"/>
              </a:lnSpc>
              <a:spcBef>
                <a:spcPts val="1245"/>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Les mentors ont aussi comme priorité de :</a:t>
            </a:r>
            <a:endParaRPr lang="fr-FR" noProof="0" dirty="0"/>
          </a:p>
          <a:p>
            <a:pPr marL="652099" lvl="1" indent="-177845">
              <a:lnSpc>
                <a:spcPct val="115000"/>
              </a:lnSpc>
              <a:spcBef>
                <a:spcPts val="0"/>
              </a:spcBef>
              <a:buClr>
                <a:schemeClr val="dk1"/>
              </a:buClr>
              <a:buSzPts val="1200"/>
              <a:buFont typeface="Courier New"/>
              <a:buChar char="o"/>
            </a:pPr>
            <a:r>
              <a:rPr lang="fr-FR" dirty="0"/>
              <a:t>Surveille</a:t>
            </a:r>
            <a:r>
              <a:rPr lang="fr-FR" noProof="0" dirty="0"/>
              <a:t>r</a:t>
            </a:r>
            <a:r>
              <a:rPr lang="fr-FR" dirty="0"/>
              <a:t> vos progrès et en faire part au programme.</a:t>
            </a:r>
            <a:endParaRPr lang="fr-FR" noProof="0" dirty="0"/>
          </a:p>
          <a:p>
            <a:pPr marL="652099" lvl="1" indent="-177845">
              <a:lnSpc>
                <a:spcPct val="115000"/>
              </a:lnSpc>
              <a:spcBef>
                <a:spcPts val="0"/>
              </a:spcBef>
              <a:buClr>
                <a:schemeClr val="dk1"/>
              </a:buClr>
              <a:buSzPts val="1200"/>
              <a:buFont typeface="Courier New"/>
              <a:buChar char="o"/>
            </a:pPr>
            <a:r>
              <a:rPr lang="fr-FR" dirty="0"/>
              <a:t>Communiquer par téléphone ou par courrier électronique au moins une fois par semaine, ou selon ce qui a été convenu.</a:t>
            </a:r>
            <a:endParaRPr lang="fr-FR" noProof="0" dirty="0"/>
          </a:p>
          <a:p>
            <a:pPr marL="652099" lvl="1" indent="-177845">
              <a:lnSpc>
                <a:spcPct val="115000"/>
              </a:lnSpc>
              <a:spcBef>
                <a:spcPts val="0"/>
              </a:spcBef>
              <a:buClr>
                <a:schemeClr val="dk1"/>
              </a:buClr>
              <a:buSzPts val="1200"/>
              <a:buFont typeface="Courier New"/>
              <a:buChar char="o"/>
            </a:pPr>
            <a:r>
              <a:rPr lang="fr-FR" dirty="0"/>
              <a:t>Être disponible pour toute question urgente.</a:t>
            </a:r>
            <a:endParaRPr lang="fr-FR" noProof="0" dirty="0"/>
          </a:p>
          <a:p>
            <a:pPr marL="652099" lvl="1" indent="-177845">
              <a:lnSpc>
                <a:spcPct val="115000"/>
              </a:lnSpc>
              <a:spcBef>
                <a:spcPts val="0"/>
              </a:spcBef>
              <a:buClr>
                <a:schemeClr val="dk1"/>
              </a:buClr>
              <a:buSzPts val="1200"/>
              <a:buFont typeface="Courier New"/>
              <a:buChar char="o"/>
            </a:pPr>
            <a:r>
              <a:rPr lang="fr-FR" dirty="0"/>
              <a:t>Soutenir votre engagement et votre réseautage avec d'autres ministères et secteurs susceptibles de collaborer au renforcement de la surveillance - il peut s'agir d'envoyer des courriels d’introduction, d'organiser des réunions ou simplement réfléchir aux possibilités offertes par l'initiative </a:t>
            </a:r>
            <a:r>
              <a:rPr lang="fr-FR" noProof="0" dirty="0"/>
              <a:t>Une Seule Santé</a:t>
            </a:r>
            <a:r>
              <a:rPr lang="fr-FR" dirty="0"/>
              <a:t>.</a:t>
            </a:r>
            <a:endParaRPr lang="fr-FR" noProof="0" dirty="0"/>
          </a:p>
          <a:p>
            <a:pPr marL="0" indent="0">
              <a:lnSpc>
                <a:spcPct val="115000"/>
              </a:lnSpc>
              <a:spcBef>
                <a:spcPts val="0"/>
              </a:spcBef>
              <a:buClr>
                <a:schemeClr val="dk1"/>
              </a:buClr>
              <a:buSzPts val="1200"/>
            </a:pPr>
            <a:r>
              <a:rPr lang="fr-FR" dirty="0"/>
              <a:t> </a:t>
            </a:r>
            <a:endParaRPr lang="fr-FR" noProof="0"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Les mentors sont également disponibles pour résoudre les problèmes et ouvrir des portes. </a:t>
            </a:r>
            <a:r>
              <a:rPr lang="fr-FR" i="1" dirty="0"/>
              <a:t>Par exemple, lorsque les activités du FETP entrent en conflit avec les exigences du lieu de travail, les mentors peuvent communiquer avec votre superviseur pour parvenir à un compromis adéquat. Les mentors peuvent également aider à communiquer avec les responsables des bureaux de santé dans le district et dans les structures sanitaires pour vous aider à mener à bien vos activités de terrain.</a:t>
            </a:r>
            <a:br>
              <a:rPr lang="fr-FR" i="1" dirty="0"/>
            </a:br>
            <a:endParaRPr lang="fr-FR" i="1" dirty="0"/>
          </a:p>
          <a:p>
            <a:pPr marL="0" indent="0">
              <a:spcBef>
                <a:spcPts val="1618"/>
              </a:spcBef>
            </a:pPr>
            <a:endParaRPr dirty="0"/>
          </a:p>
        </p:txBody>
      </p:sp>
      <p:sp>
        <p:nvSpPr>
          <p:cNvPr id="449" name="Google Shape;449;p1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15</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49a332ea5c_1_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9" name="Google Shape;339;g349a332ea5c_1_1:notes"/>
          <p:cNvSpPr txBox="1">
            <a:spLocks noGrp="1"/>
          </p:cNvSpPr>
          <p:nvPr>
            <p:ph type="body" idx="1"/>
          </p:nvPr>
        </p:nvSpPr>
        <p:spPr>
          <a:xfrm>
            <a:off x="732182" y="4561226"/>
            <a:ext cx="5850783" cy="4318495"/>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Veuillez vous référer </a:t>
            </a:r>
            <a:r>
              <a:rPr lang="fr-FR" i="1" dirty="0"/>
              <a:t>au document Terrain 2 – Directives pour les livrables</a:t>
            </a:r>
            <a:r>
              <a:rPr lang="fr-FR" dirty="0"/>
              <a:t>. </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Ces directives contiennent des informations importantes pour la réalisation de vos travaux et doivent être consultées attentivement pendant la période de travail sur le terrain. </a:t>
            </a:r>
            <a:endParaRPr lang="fr-FR" noProof="0" dirty="0"/>
          </a:p>
        </p:txBody>
      </p:sp>
      <p:sp>
        <p:nvSpPr>
          <p:cNvPr id="340" name="Google Shape;340;g349a332ea5c_1_1:notes"/>
          <p:cNvSpPr txBox="1">
            <a:spLocks noGrp="1"/>
          </p:cNvSpPr>
          <p:nvPr>
            <p:ph type="sldNum" idx="12"/>
          </p:nvPr>
        </p:nvSpPr>
        <p:spPr>
          <a:xfrm>
            <a:off x="4142962" y="9119172"/>
            <a:ext cx="3170504" cy="480246"/>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7" name="Google Shape;347;p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Vous devez mener </a:t>
            </a:r>
            <a:r>
              <a:rPr lang="fr-FR" b="1" dirty="0"/>
              <a:t>quatre activités de terrain </a:t>
            </a:r>
            <a:r>
              <a:rPr lang="fr-FR" dirty="0"/>
              <a:t>entre l'atelier 2 et l'atelier 3. Vous devrez :</a:t>
            </a:r>
            <a:endParaRPr lang="fr-FR" noProof="0" dirty="0"/>
          </a:p>
          <a:p>
            <a:pPr marL="0" indent="0">
              <a:lnSpc>
                <a:spcPct val="115000"/>
              </a:lnSpc>
              <a:spcBef>
                <a:spcPts val="622"/>
              </a:spcBef>
            </a:pPr>
            <a:endParaRPr lang="fr-FR" dirty="0"/>
          </a:p>
          <a:p>
            <a:pPr marL="829944" lvl="1" indent="-355690">
              <a:lnSpc>
                <a:spcPct val="115000"/>
              </a:lnSpc>
              <a:spcBef>
                <a:spcPts val="622"/>
              </a:spcBef>
              <a:buClr>
                <a:schemeClr val="dk1"/>
              </a:buClr>
              <a:buSzPts val="1200"/>
              <a:buFont typeface="Calibri"/>
              <a:buAutoNum type="arabicPeriod"/>
            </a:pPr>
            <a:r>
              <a:rPr lang="fr-FR" dirty="0"/>
              <a:t>Poursuivre l'examen de données de surveillance et résumer au moins </a:t>
            </a:r>
            <a:r>
              <a:rPr lang="fr-FR" b="1" dirty="0"/>
              <a:t>12 semaines de </a:t>
            </a:r>
            <a:r>
              <a:rPr lang="fr-FR" dirty="0"/>
              <a:t>données dans un rapport de synthèse de surveillance.</a:t>
            </a:r>
            <a:endParaRPr lang="fr-FR" noProof="0" dirty="0"/>
          </a:p>
          <a:p>
            <a:pPr marL="829944" lvl="1" indent="-355690">
              <a:lnSpc>
                <a:spcPct val="115000"/>
              </a:lnSpc>
              <a:spcBef>
                <a:spcPts val="0"/>
              </a:spcBef>
              <a:buClr>
                <a:schemeClr val="dk1"/>
              </a:buClr>
              <a:buSzPts val="1200"/>
              <a:buFont typeface="Calibri"/>
              <a:buAutoNum type="arabicPeriod"/>
            </a:pPr>
            <a:r>
              <a:rPr lang="fr-FR" dirty="0"/>
              <a:t>Calculer la promptitude et complétude des rapports de surveillance</a:t>
            </a:r>
            <a:endParaRPr lang="fr-FR" noProof="0" dirty="0"/>
          </a:p>
          <a:p>
            <a:pPr marL="829944" lvl="1" indent="-355690">
              <a:lnSpc>
                <a:spcPct val="115000"/>
              </a:lnSpc>
              <a:spcBef>
                <a:spcPts val="0"/>
              </a:spcBef>
              <a:buClr>
                <a:schemeClr val="dk1"/>
              </a:buClr>
              <a:buSzPts val="1200"/>
              <a:buFont typeface="Calibri"/>
              <a:buAutoNum type="arabicPeriod"/>
            </a:pPr>
            <a:r>
              <a:rPr lang="fr-FR" dirty="0"/>
              <a:t>Analyser et rendre compte d'un problème de qualité des données de surveillance identifié lors de l'audit de la qualité des données.</a:t>
            </a:r>
            <a:endParaRPr lang="fr-FR" noProof="0" dirty="0"/>
          </a:p>
          <a:p>
            <a:pPr marL="829944" lvl="1" indent="-355690">
              <a:lnSpc>
                <a:spcPct val="115000"/>
              </a:lnSpc>
              <a:spcBef>
                <a:spcPts val="0"/>
              </a:spcBef>
              <a:buClr>
                <a:schemeClr val="dk1"/>
              </a:buClr>
              <a:buSzPts val="1200"/>
              <a:buFont typeface="Calibri"/>
              <a:buAutoNum type="arabicPeriod"/>
            </a:pPr>
            <a:r>
              <a:rPr lang="fr-FR" dirty="0"/>
              <a:t>Pour la quatrième activité, vous pouvez soit mener une </a:t>
            </a:r>
            <a:r>
              <a:rPr lang="fr-FR" noProof="0" dirty="0"/>
              <a:t>investigation de cas</a:t>
            </a:r>
            <a:r>
              <a:rPr lang="fr-FR" dirty="0"/>
              <a:t>, soit participer à l’</a:t>
            </a:r>
            <a:r>
              <a:rPr lang="fr-FR" noProof="0" dirty="0"/>
              <a:t>investigation d’une flambée.</a:t>
            </a:r>
          </a:p>
          <a:p>
            <a:pPr marL="355690" indent="-276648">
              <a:lnSpc>
                <a:spcPct val="115000"/>
              </a:lnSpc>
              <a:spcBef>
                <a:spcPts val="1245"/>
              </a:spcBef>
              <a:buClr>
                <a:schemeClr val="dk1"/>
              </a:buClr>
              <a:buSzPts val="1200"/>
            </a:pPr>
            <a:endParaRPr lang="fr-FR" b="1" dirty="0"/>
          </a:p>
          <a:p>
            <a:pPr marL="177845" indent="-177845">
              <a:lnSpc>
                <a:spcPct val="115000"/>
              </a:lnSpc>
              <a:spcBef>
                <a:spcPts val="1245"/>
              </a:spcBef>
              <a:buClr>
                <a:schemeClr val="dk1"/>
              </a:buClr>
              <a:buSzPts val="1200"/>
              <a:buFont typeface="Noto Sans Symbols"/>
              <a:buChar char="❖"/>
            </a:pPr>
            <a:r>
              <a:rPr lang="fr-FR" b="1" i="1" dirty="0"/>
              <a:t>Étant donné qu'un cas inhabituel de maladie est plus susceptible de se produire qu'une épidémie, les participants devraient mener une investigation sur ce qui survient en premier.</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Chacune de ces activités (</a:t>
            </a:r>
            <a:r>
              <a:rPr lang="fr-FR" i="1" dirty="0"/>
              <a:t>projets de terrain) </a:t>
            </a:r>
            <a:r>
              <a:rPr lang="fr-FR" dirty="0"/>
              <a:t>correspond à un livrable.</a:t>
            </a:r>
            <a:endParaRPr lang="fr-FR" noProof="0" dirty="0"/>
          </a:p>
        </p:txBody>
      </p:sp>
      <p:sp>
        <p:nvSpPr>
          <p:cNvPr id="348" name="Google Shape;348;p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4" name="Google Shape;354;p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solidFill>
                  <a:schemeClr val="tx1"/>
                </a:solidFill>
              </a:rPr>
              <a:t>Notes de l'instructeur :</a:t>
            </a:r>
            <a:endParaRPr lang="fr-FR" noProof="0" dirty="0">
              <a:solidFill>
                <a:schemeClr val="tx1"/>
              </a:solidFill>
            </a:endParaRPr>
          </a:p>
          <a:p>
            <a:pPr marL="0" indent="0">
              <a:lnSpc>
                <a:spcPct val="115000"/>
              </a:lnSpc>
              <a:spcBef>
                <a:spcPts val="1245"/>
              </a:spcBef>
            </a:pPr>
            <a:endParaRPr lang="fr-FR"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Cette diapositive est une répétition de celle présentée dans l'atelier 1. Votre bureau de santé devrait examiner régulièrement ses données de surveillance, même après la fin de votre participation au FETP-</a:t>
            </a:r>
            <a:r>
              <a:rPr lang="fr-FR" noProof="0" dirty="0">
                <a:solidFill>
                  <a:schemeClr val="tx1"/>
                </a:solidFill>
              </a:rPr>
              <a:t>Première ligne</a:t>
            </a:r>
            <a:r>
              <a:rPr lang="fr-FR" dirty="0">
                <a:solidFill>
                  <a:schemeClr val="tx1"/>
                </a:solidFill>
              </a:rPr>
              <a:t>.</a:t>
            </a:r>
            <a:endParaRPr lang="fr-FR" noProof="0" dirty="0">
              <a:solidFill>
                <a:schemeClr val="tx1"/>
              </a:solidFill>
            </a:endParaRPr>
          </a:p>
          <a:p>
            <a:pPr marL="177845" indent="-177845">
              <a:lnSpc>
                <a:spcPct val="115000"/>
              </a:lnSpc>
              <a:spcBef>
                <a:spcPts val="1245"/>
              </a:spcBef>
              <a:buFont typeface="Wingdings" panose="05000000000000000000" pitchFamily="2" charset="2"/>
              <a:buChar char="§"/>
            </a:pPr>
            <a:endParaRPr lang="fr-FR"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Voyez-vous des maladies inattendues ? Quelles sont les maladies en augmentation ? Si une </a:t>
            </a:r>
            <a:r>
              <a:rPr lang="fr-FR" noProof="0" dirty="0">
                <a:solidFill>
                  <a:schemeClr val="tx1"/>
                </a:solidFill>
              </a:rPr>
              <a:t>flambée </a:t>
            </a:r>
            <a:r>
              <a:rPr lang="fr-FR" dirty="0">
                <a:solidFill>
                  <a:schemeClr val="tx1"/>
                </a:solidFill>
              </a:rPr>
              <a:t>est en cours, observez-vous une diminution ?  Les structures sanitaires pratiquent-elles la </a:t>
            </a:r>
            <a:r>
              <a:rPr lang="fr-FR" noProof="0" dirty="0">
                <a:solidFill>
                  <a:schemeClr val="tx1"/>
                </a:solidFill>
              </a:rPr>
              <a:t>notification</a:t>
            </a:r>
            <a:r>
              <a:rPr lang="fr-FR" dirty="0">
                <a:solidFill>
                  <a:schemeClr val="tx1"/>
                </a:solidFill>
              </a:rPr>
              <a:t> zéro pour les principales maladies ?</a:t>
            </a:r>
            <a:endParaRPr lang="fr-FR" noProof="0" dirty="0">
              <a:solidFill>
                <a:schemeClr val="tx1"/>
              </a:solidFill>
            </a:endParaRPr>
          </a:p>
          <a:p>
            <a:pPr marL="177845" indent="-177845">
              <a:lnSpc>
                <a:spcPct val="115000"/>
              </a:lnSpc>
              <a:spcBef>
                <a:spcPts val="1245"/>
              </a:spcBef>
              <a:buFont typeface="Wingdings" panose="05000000000000000000" pitchFamily="2" charset="2"/>
              <a:buChar char="§"/>
            </a:pPr>
            <a:endParaRPr lang="fr-FR"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Quelles </a:t>
            </a:r>
            <a:r>
              <a:rPr lang="fr-FR" noProof="0" dirty="0">
                <a:solidFill>
                  <a:schemeClr val="tx1"/>
                </a:solidFill>
              </a:rPr>
              <a:t>structures sanitaires</a:t>
            </a:r>
            <a:r>
              <a:rPr lang="fr-FR" dirty="0">
                <a:solidFill>
                  <a:schemeClr val="tx1"/>
                </a:solidFill>
              </a:rPr>
              <a:t> envoient leurs rapports à temps ? Lesquelles envoient leurs rapports en retard ou ne les envoient pas du tout ? Y-a-t-il certaines structures sanitaires qui envoient leurs rapports systématiquement en retard ou n’envoient aucun rapport ? Est-ce que les rapports ont des données manquantes ? Certaines structures sanitaires ont-elles besoin d'une visite</a:t>
            </a:r>
            <a:r>
              <a:rPr lang="fr-FR" noProof="0" dirty="0">
                <a:solidFill>
                  <a:schemeClr val="tx1"/>
                </a:solidFill>
              </a:rPr>
              <a:t>?</a:t>
            </a:r>
          </a:p>
          <a:p>
            <a:pPr marL="177845" indent="-177845">
              <a:lnSpc>
                <a:spcPct val="115000"/>
              </a:lnSpc>
              <a:spcBef>
                <a:spcPts val="1245"/>
              </a:spcBef>
              <a:buFont typeface="Wingdings" panose="05000000000000000000" pitchFamily="2" charset="2"/>
              <a:buChar char="§"/>
            </a:pPr>
            <a:endParaRPr lang="fr-FR" dirty="0">
              <a:solidFill>
                <a:schemeClr val="tx1"/>
              </a:solidFill>
            </a:endParaRPr>
          </a:p>
          <a:p>
            <a:pPr marL="177845" indent="-177845">
              <a:lnSpc>
                <a:spcPct val="115000"/>
              </a:lnSpc>
              <a:spcBef>
                <a:spcPts val="1245"/>
              </a:spcBef>
              <a:buClr>
                <a:schemeClr val="dk1"/>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Si vous avez collaboré avec un autre secteur sur le rapport de surveillance des activités de terrain 1, vous pouvez poursuivre la collaboration pour ce rapport élargi.</a:t>
            </a:r>
          </a:p>
          <a:p>
            <a:pPr marL="0" indent="0">
              <a:spcBef>
                <a:spcPts val="1618"/>
              </a:spcBef>
            </a:pPr>
            <a:endParaRPr dirty="0"/>
          </a:p>
        </p:txBody>
      </p:sp>
      <p:sp>
        <p:nvSpPr>
          <p:cNvPr id="355" name="Google Shape;355;p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1" name="Google Shape;361;p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solidFill>
                  <a:srgbClr val="000000"/>
                </a:solidFill>
              </a:rPr>
              <a:t>Si vous avez utilisé le modèle de rapport hebdomadaire de surveillance, vous pouvez continuer à l'utiliser.  Si votre bureau produit déjà un rapport hebdomadaire dans un format différent, vous pouvez utiliser le format de votre bureau, à condition qu'il contienne des informations similaires. </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solidFill>
                  <a:srgbClr val="000000"/>
                </a:solidFill>
              </a:rPr>
              <a:t>Le rapport final doit inclure au moins </a:t>
            </a:r>
            <a:r>
              <a:rPr lang="fr-FR" b="1" dirty="0">
                <a:solidFill>
                  <a:srgbClr val="000000"/>
                </a:solidFill>
              </a:rPr>
              <a:t>12 semaines de données</a:t>
            </a:r>
            <a:r>
              <a:rPr lang="fr-FR" dirty="0">
                <a:solidFill>
                  <a:srgbClr val="000000"/>
                </a:solidFill>
              </a:rPr>
              <a:t>. Avec 12 semaines de données, vous pourrez peut-être identifier des tendances, et notamment déterminer si les recommandations d'amélioration de la qualité des données formulées dans le cadre des </a:t>
            </a:r>
            <a:r>
              <a:rPr lang="fr-FR" b="1" dirty="0">
                <a:solidFill>
                  <a:srgbClr val="000000"/>
                </a:solidFill>
              </a:rPr>
              <a:t>activités de terrain 1 </a:t>
            </a:r>
            <a:r>
              <a:rPr lang="fr-FR" dirty="0">
                <a:solidFill>
                  <a:srgbClr val="000000"/>
                </a:solidFill>
              </a:rPr>
              <a:t>ont eu un impact.</a:t>
            </a:r>
            <a:endParaRPr lang="fr-FR" noProof="0" dirty="0"/>
          </a:p>
          <a:p>
            <a:pPr marL="177845" indent="-177845">
              <a:lnSpc>
                <a:spcPct val="115000"/>
              </a:lnSpc>
              <a:spcBef>
                <a:spcPts val="1245"/>
              </a:spcBef>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solidFill>
                  <a:srgbClr val="000000"/>
                </a:solidFill>
              </a:rPr>
              <a:t>Les données historiques peuvent être utiles pour évaluer les variations saisonnières. Comparer les données de la période de 12 semaines avec celles pour la même période et les mêmes lieux des années </a:t>
            </a:r>
            <a:r>
              <a:rPr lang="fr-FR" b="1" dirty="0">
                <a:solidFill>
                  <a:srgbClr val="000000"/>
                </a:solidFill>
              </a:rPr>
              <a:t>précédentes</a:t>
            </a:r>
            <a:r>
              <a:rPr lang="fr-FR" dirty="0">
                <a:solidFill>
                  <a:srgbClr val="000000"/>
                </a:solidFill>
              </a:rPr>
              <a:t>.</a:t>
            </a:r>
            <a:endParaRPr lang="fr-FR" noProof="0" dirty="0"/>
          </a:p>
        </p:txBody>
      </p:sp>
      <p:sp>
        <p:nvSpPr>
          <p:cNvPr id="362" name="Google Shape;362;p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9" name="Google Shape;369;p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deuxième activité requise consiste à analyser et faire un rapport de problème de qualité de la surveillance identifié dans le travail sur le terrain 1.</a:t>
            </a:r>
            <a:endParaRPr lang="fr-FR" noProof="0" dirty="0"/>
          </a:p>
          <a:p>
            <a:pPr marL="0" indent="0">
              <a:spcBef>
                <a:spcPts val="1618"/>
              </a:spcBef>
            </a:pPr>
            <a:endParaRPr dirty="0"/>
          </a:p>
        </p:txBody>
      </p:sp>
      <p:sp>
        <p:nvSpPr>
          <p:cNvPr id="370" name="Google Shape;370;p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6" name="Google Shape;376;p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defTabSz="948507">
              <a:spcBef>
                <a:spcPts val="0"/>
              </a:spcBef>
              <a:defRPr/>
            </a:pPr>
            <a:r>
              <a:rPr lang="fr-FR" b="1" dirty="0"/>
              <a:t>Notes de l'instructeur :</a:t>
            </a:r>
            <a:endParaRPr lang="fr-FR" noProof="0" dirty="0"/>
          </a:p>
          <a:p>
            <a:pPr marL="0" indent="0">
              <a:spcBef>
                <a:spcPts val="0"/>
              </a:spcBef>
            </a:pPr>
            <a:endParaRPr lang="fr-FR" noProof="0" dirty="0"/>
          </a:p>
          <a:p>
            <a:pPr marL="0" indent="0">
              <a:spcBef>
                <a:spcPts val="0"/>
              </a:spcBef>
            </a:pPr>
            <a:r>
              <a:rPr lang="fr-FR" b="1" u="sng" dirty="0"/>
              <a:t>Dites</a:t>
            </a:r>
            <a:r>
              <a:rPr lang="fr-FR" b="1" dirty="0"/>
              <a:t> : </a:t>
            </a:r>
            <a:r>
              <a:rPr lang="fr-FR" noProof="0" dirty="0"/>
              <a:t>Voici un modèle qui peut être utilisé. Ici, R signifie en retard, M signifie manquant, et T signifie prompt ou à temps.</a:t>
            </a:r>
          </a:p>
        </p:txBody>
      </p:sp>
      <p:sp>
        <p:nvSpPr>
          <p:cNvPr id="377" name="Google Shape;377;p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3" name="Google Shape;383;p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troisième activité requise consiste à analyser et faire un rapport sur un problème de qualité de la surveillance identifié lors du travail de terrain 1. Il ne s'agit pas d'un exercice académique destiné à être utilisé dans le cadre de ce cours. Il est destiné à fournir des informations et des recommandations à ceux qui ont le pouvoir de prendre des mesures et d'améliorer le système de surveillance. </a:t>
            </a:r>
            <a:endParaRPr lang="fr-FR" noProof="0" dirty="0"/>
          </a:p>
          <a:p>
            <a:pPr marL="177845" indent="-98803">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Lisez</a:t>
            </a:r>
            <a:r>
              <a:rPr lang="fr-FR" dirty="0"/>
              <a:t> les huit étapes de la diapositive.</a:t>
            </a:r>
            <a:endParaRPr lang="fr-FR" b="0" u="none" noProof="0" dirty="0"/>
          </a:p>
        </p:txBody>
      </p:sp>
      <p:sp>
        <p:nvSpPr>
          <p:cNvPr id="384" name="Google Shape;384;p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0" name="Google Shape;390;p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lnSpc>
                <a:spcPct val="115000"/>
              </a:lnSpc>
              <a:spcBef>
                <a:spcPts val="0"/>
              </a:spcBef>
            </a:pPr>
            <a:r>
              <a:rPr lang="fr-FR" b="1" dirty="0"/>
              <a:t>Notes de l'instructeur :</a:t>
            </a:r>
            <a:endParaRPr lang="fr-FR" noProof="0" dirty="0"/>
          </a:p>
          <a:p>
            <a:pPr marL="0" indent="0">
              <a:lnSpc>
                <a:spcPct val="115000"/>
              </a:lnSpc>
              <a:spcBef>
                <a:spcPts val="1245"/>
              </a:spcBef>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Voici un modèle pour le diagramme d’arêtes de poisson. Dans chaque boite vous devez écrire une catégorie de cause majeure. Vous pouvez ajouter ou enlever des boites.</a:t>
            </a:r>
            <a:endParaRPr b="0" dirty="0"/>
          </a:p>
        </p:txBody>
      </p:sp>
      <p:sp>
        <p:nvSpPr>
          <p:cNvPr id="391" name="Google Shape;391;p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5"/>
        <p:cNvGrpSpPr/>
        <p:nvPr/>
      </p:nvGrpSpPr>
      <p:grpSpPr>
        <a:xfrm>
          <a:off x="0" y="0"/>
          <a:ext cx="0" cy="0"/>
          <a:chOff x="0" y="0"/>
          <a:chExt cx="0" cy="0"/>
        </a:xfrm>
      </p:grpSpPr>
      <p:sp>
        <p:nvSpPr>
          <p:cNvPr id="16" name="Google Shape;16;p2"/>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 name="Google Shape;17;p2"/>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8" name="Google Shape;18;p2"/>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9" name="Google Shape;19;p2"/>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20" name="Google Shape;20;p2"/>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21" name="Google Shape;21;p2"/>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2" name="Google Shape;22;p2"/>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3" name="Google Shape;23;p2"/>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4" name="Google Shape;24;p2"/>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5" name="Google Shape;25;p2"/>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6" name="Google Shape;26;p2"/>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03"/>
        <p:cNvGrpSpPr/>
        <p:nvPr/>
      </p:nvGrpSpPr>
      <p:grpSpPr>
        <a:xfrm>
          <a:off x="0" y="0"/>
          <a:ext cx="0" cy="0"/>
          <a:chOff x="0" y="0"/>
          <a:chExt cx="0" cy="0"/>
        </a:xfrm>
      </p:grpSpPr>
      <p:pic>
        <p:nvPicPr>
          <p:cNvPr id="104" name="Google Shape;104;p11"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05" name="Google Shape;105;p1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6" name="Google Shape;106;p1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7" name="Google Shape;107;p1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08" name="Google Shape;108;p1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9" name="Google Shape;109;p1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10" name="Google Shape;110;p1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111"/>
        <p:cNvGrpSpPr/>
        <p:nvPr/>
      </p:nvGrpSpPr>
      <p:grpSpPr>
        <a:xfrm>
          <a:off x="0" y="0"/>
          <a:ext cx="0" cy="0"/>
          <a:chOff x="0" y="0"/>
          <a:chExt cx="0" cy="0"/>
        </a:xfrm>
      </p:grpSpPr>
      <p:pic>
        <p:nvPicPr>
          <p:cNvPr id="112" name="Google Shape;112;p12"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13" name="Google Shape;113;p1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4" name="Google Shape;114;p1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5" name="Google Shape;115;p12"/>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a:solidFill>
                  <a:srgbClr val="000000"/>
                </a:solidFill>
                <a:latin typeface="Libre Franklin Medium"/>
                <a:ea typeface="Libre Franklin Medium"/>
                <a:cs typeface="Libre Franklin Medium"/>
                <a:sym typeface="Libre Franklin Medium"/>
              </a:rPr>
              <a:t>Objectifs d'apprentissage</a:t>
            </a:r>
            <a:endParaRPr sz="4400">
              <a:solidFill>
                <a:schemeClr val="dk1"/>
              </a:solidFill>
              <a:latin typeface="Arial"/>
              <a:ea typeface="Arial"/>
              <a:cs typeface="Arial"/>
              <a:sym typeface="Arial"/>
            </a:endParaRPr>
          </a:p>
        </p:txBody>
      </p:sp>
      <p:sp>
        <p:nvSpPr>
          <p:cNvPr id="116" name="Google Shape;116;p1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17" name="Google Shape;117;p1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18" name="Google Shape;118;p1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19"/>
        <p:cNvGrpSpPr/>
        <p:nvPr/>
      </p:nvGrpSpPr>
      <p:grpSpPr>
        <a:xfrm>
          <a:off x="0" y="0"/>
          <a:ext cx="0" cy="0"/>
          <a:chOff x="0" y="0"/>
          <a:chExt cx="0" cy="0"/>
        </a:xfrm>
      </p:grpSpPr>
      <p:sp>
        <p:nvSpPr>
          <p:cNvPr id="120" name="Google Shape;120;p1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21" name="Google Shape;121;p1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2" name="Google Shape;122;p1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23" name="Google Shape;123;p1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24" name="Google Shape;124;p1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25"/>
        <p:cNvGrpSpPr/>
        <p:nvPr/>
      </p:nvGrpSpPr>
      <p:grpSpPr>
        <a:xfrm>
          <a:off x="0" y="0"/>
          <a:ext cx="0" cy="0"/>
          <a:chOff x="0" y="0"/>
          <a:chExt cx="0" cy="0"/>
        </a:xfrm>
      </p:grpSpPr>
      <p:sp>
        <p:nvSpPr>
          <p:cNvPr id="126" name="Google Shape;126;p14"/>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27" name="Google Shape;127;p1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8" name="Google Shape;128;p1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29" name="Google Shape;129;p1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30" name="Google Shape;130;p1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31"/>
        <p:cNvGrpSpPr/>
        <p:nvPr/>
      </p:nvGrpSpPr>
      <p:grpSpPr>
        <a:xfrm>
          <a:off x="0" y="0"/>
          <a:ext cx="0" cy="0"/>
          <a:chOff x="0" y="0"/>
          <a:chExt cx="0" cy="0"/>
        </a:xfrm>
      </p:grpSpPr>
      <p:sp>
        <p:nvSpPr>
          <p:cNvPr id="132" name="Google Shape;132;p15"/>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33" name="Google Shape;133;p15"/>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4" name="Google Shape;134;p15"/>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MONITOR</a:t>
            </a:r>
            <a:endParaRPr/>
          </a:p>
        </p:txBody>
      </p:sp>
      <p:sp>
        <p:nvSpPr>
          <p:cNvPr id="135" name="Google Shape;135;p1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6" name="Google Shape;136;p1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7" name="Google Shape;137;p1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38" name="Google Shape;138;p1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139"/>
        <p:cNvGrpSpPr/>
        <p:nvPr/>
      </p:nvGrpSpPr>
      <p:grpSpPr>
        <a:xfrm>
          <a:off x="0" y="0"/>
          <a:ext cx="0" cy="0"/>
          <a:chOff x="0" y="0"/>
          <a:chExt cx="0" cy="0"/>
        </a:xfrm>
      </p:grpSpPr>
      <p:sp>
        <p:nvSpPr>
          <p:cNvPr id="140" name="Google Shape;140;p16"/>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41" name="Google Shape;141;p16"/>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2" name="Google Shape;142;p16"/>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SURVEILLER</a:t>
            </a:r>
            <a:endParaRPr/>
          </a:p>
        </p:txBody>
      </p:sp>
      <p:sp>
        <p:nvSpPr>
          <p:cNvPr id="143" name="Google Shape;143;p1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4" name="Google Shape;144;p1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5" name="Google Shape;145;p1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46" name="Google Shape;146;p1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147"/>
        <p:cNvGrpSpPr/>
        <p:nvPr/>
      </p:nvGrpSpPr>
      <p:grpSpPr>
        <a:xfrm>
          <a:off x="0" y="0"/>
          <a:ext cx="0" cy="0"/>
          <a:chOff x="0" y="0"/>
          <a:chExt cx="0" cy="0"/>
        </a:xfrm>
      </p:grpSpPr>
      <p:pic>
        <p:nvPicPr>
          <p:cNvPr id="148" name="Google Shape;148;p17"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49" name="Google Shape;149;p1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0" name="Google Shape;150;p1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51" name="Google Shape;151;p1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2" name="Google Shape;152;p1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3" name="Google Shape;153;p17"/>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54" name="Google Shape;154;p17"/>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155"/>
        <p:cNvGrpSpPr/>
        <p:nvPr/>
      </p:nvGrpSpPr>
      <p:grpSpPr>
        <a:xfrm>
          <a:off x="0" y="0"/>
          <a:ext cx="0" cy="0"/>
          <a:chOff x="0" y="0"/>
          <a:chExt cx="0" cy="0"/>
        </a:xfrm>
      </p:grpSpPr>
      <p:pic>
        <p:nvPicPr>
          <p:cNvPr id="156" name="Google Shape;156;p18"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57" name="Google Shape;157;p18"/>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8" name="Google Shape;158;p1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59" name="Google Shape;159;p1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0" name="Google Shape;160;p1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1" name="Google Shape;161;p18"/>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62" name="Google Shape;162;p18"/>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163"/>
        <p:cNvGrpSpPr/>
        <p:nvPr/>
      </p:nvGrpSpPr>
      <p:grpSpPr>
        <a:xfrm>
          <a:off x="0" y="0"/>
          <a:ext cx="0" cy="0"/>
          <a:chOff x="0" y="0"/>
          <a:chExt cx="0" cy="0"/>
        </a:xfrm>
      </p:grpSpPr>
      <p:sp>
        <p:nvSpPr>
          <p:cNvPr id="164" name="Google Shape;164;p19"/>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65" name="Google Shape;165;p19"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66" name="Google Shape;166;p1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7" name="Google Shape;167;p19"/>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168" name="Google Shape;168;p1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9" name="Google Shape;169;p1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70" name="Google Shape;170;p19"/>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171"/>
        <p:cNvGrpSpPr/>
        <p:nvPr/>
      </p:nvGrpSpPr>
      <p:grpSpPr>
        <a:xfrm>
          <a:off x="0" y="0"/>
          <a:ext cx="0" cy="0"/>
          <a:chOff x="0" y="0"/>
          <a:chExt cx="0" cy="0"/>
        </a:xfrm>
      </p:grpSpPr>
      <p:sp>
        <p:nvSpPr>
          <p:cNvPr id="172" name="Google Shape;172;p2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73" name="Google Shape;173;p20"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74" name="Google Shape;174;p2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5" name="Google Shape;175;p20"/>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Pour réaliser l'exercice,</a:t>
            </a:r>
            <a:br>
              <a:rPr lang="fr-FR" sz="2800">
                <a:solidFill>
                  <a:schemeClr val="dk1"/>
                </a:solidFill>
                <a:latin typeface="Arial"/>
                <a:ea typeface="Arial"/>
                <a:cs typeface="Arial"/>
                <a:sym typeface="Arial"/>
              </a:rPr>
            </a:br>
            <a:r>
              <a:rPr lang="fr-FR"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176" name="Google Shape;176;p2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7" name="Google Shape;177;p2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78" name="Google Shape;178;p2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27"/>
        <p:cNvGrpSpPr/>
        <p:nvPr/>
      </p:nvGrpSpPr>
      <p:grpSpPr>
        <a:xfrm>
          <a:off x="0" y="0"/>
          <a:ext cx="0" cy="0"/>
          <a:chOff x="0" y="0"/>
          <a:chExt cx="0" cy="0"/>
        </a:xfrm>
      </p:grpSpPr>
      <p:sp>
        <p:nvSpPr>
          <p:cNvPr id="28" name="Google Shape;28;p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 name="Google Shape;29;p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 name="Google Shape;30;p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1" name="Google Shape;31;p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32" name="Google Shape;32;p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33" name="Google Shape;33;p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179"/>
        <p:cNvGrpSpPr/>
        <p:nvPr/>
      </p:nvGrpSpPr>
      <p:grpSpPr>
        <a:xfrm>
          <a:off x="0" y="0"/>
          <a:ext cx="0" cy="0"/>
          <a:chOff x="0" y="0"/>
          <a:chExt cx="0" cy="0"/>
        </a:xfrm>
      </p:grpSpPr>
      <p:pic>
        <p:nvPicPr>
          <p:cNvPr id="180" name="Google Shape;180;p21"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1" name="Google Shape;181;p2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82" name="Google Shape;182;p21"/>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3" name="Google Shape;183;p2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4" name="Google Shape;184;p2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5" name="Google Shape;185;p2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86" name="Google Shape;186;p2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187"/>
        <p:cNvGrpSpPr/>
        <p:nvPr/>
      </p:nvGrpSpPr>
      <p:grpSpPr>
        <a:xfrm>
          <a:off x="0" y="0"/>
          <a:ext cx="0" cy="0"/>
          <a:chOff x="0" y="0"/>
          <a:chExt cx="0" cy="0"/>
        </a:xfrm>
      </p:grpSpPr>
      <p:pic>
        <p:nvPicPr>
          <p:cNvPr id="188" name="Google Shape;188;p22"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9" name="Google Shape;189;p2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90" name="Google Shape;190;p22"/>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1" name="Google Shape;191;p2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2" name="Google Shape;192;p2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3" name="Google Shape;193;p22"/>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4" name="Google Shape;194;p22"/>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195"/>
        <p:cNvGrpSpPr/>
        <p:nvPr/>
      </p:nvGrpSpPr>
      <p:grpSpPr>
        <a:xfrm>
          <a:off x="0" y="0"/>
          <a:ext cx="0" cy="0"/>
          <a:chOff x="0" y="0"/>
          <a:chExt cx="0" cy="0"/>
        </a:xfrm>
      </p:grpSpPr>
      <p:sp>
        <p:nvSpPr>
          <p:cNvPr id="196" name="Google Shape;196;p23"/>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7" name="Google Shape;197;p2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98" name="Google Shape;198;p23"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199" name="Google Shape;199;p2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0" name="Google Shape;200;p2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1" name="Google Shape;201;p2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2" name="Google Shape;202;p2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03"/>
        <p:cNvGrpSpPr/>
        <p:nvPr/>
      </p:nvGrpSpPr>
      <p:grpSpPr>
        <a:xfrm>
          <a:off x="0" y="0"/>
          <a:ext cx="0" cy="0"/>
          <a:chOff x="0" y="0"/>
          <a:chExt cx="0" cy="0"/>
        </a:xfrm>
      </p:grpSpPr>
      <p:sp>
        <p:nvSpPr>
          <p:cNvPr id="204" name="Google Shape;204;p2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5" name="Google Shape;205;p2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6" name="Google Shape;206;p2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7" name="Google Shape;207;p2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08" name="Google Shape;208;p2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09"/>
        <p:cNvGrpSpPr/>
        <p:nvPr/>
      </p:nvGrpSpPr>
      <p:grpSpPr>
        <a:xfrm>
          <a:off x="0" y="0"/>
          <a:ext cx="0" cy="0"/>
          <a:chOff x="0" y="0"/>
          <a:chExt cx="0" cy="0"/>
        </a:xfrm>
      </p:grpSpPr>
      <p:sp>
        <p:nvSpPr>
          <p:cNvPr id="210" name="Google Shape;210;p2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1" name="Google Shape;211;p2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2" name="Google Shape;212;p2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3" name="Google Shape;213;p2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4" name="Google Shape;214;p2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15"/>
        <p:cNvGrpSpPr/>
        <p:nvPr/>
      </p:nvGrpSpPr>
      <p:grpSpPr>
        <a:xfrm>
          <a:off x="0" y="0"/>
          <a:ext cx="0" cy="0"/>
          <a:chOff x="0" y="0"/>
          <a:chExt cx="0" cy="0"/>
        </a:xfrm>
      </p:grpSpPr>
      <p:sp>
        <p:nvSpPr>
          <p:cNvPr id="216" name="Google Shape;216;p26"/>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7" name="Google Shape;217;p26"/>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18" name="Google Shape;218;p26"/>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19" name="Google Shape;219;p26"/>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0" name="Google Shape;220;p26"/>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1" name="Google Shape;221;p2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2" name="Google Shape;222;p2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3" name="Google Shape;223;p26"/>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4" name="Google Shape;224;p26"/>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25"/>
        <p:cNvGrpSpPr/>
        <p:nvPr/>
      </p:nvGrpSpPr>
      <p:grpSpPr>
        <a:xfrm>
          <a:off x="0" y="0"/>
          <a:ext cx="0" cy="0"/>
          <a:chOff x="0" y="0"/>
          <a:chExt cx="0" cy="0"/>
        </a:xfrm>
      </p:grpSpPr>
      <p:sp>
        <p:nvSpPr>
          <p:cNvPr id="226" name="Google Shape;226;p2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7" name="Google Shape;227;p2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8" name="Google Shape;228;p2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9" name="Google Shape;229;p2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0" name="Google Shape;230;p27"/>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1" name="Google Shape;231;p27"/>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2"/>
        <p:cNvGrpSpPr/>
        <p:nvPr/>
      </p:nvGrpSpPr>
      <p:grpSpPr>
        <a:xfrm>
          <a:off x="0" y="0"/>
          <a:ext cx="0" cy="0"/>
          <a:chOff x="0" y="0"/>
          <a:chExt cx="0" cy="0"/>
        </a:xfrm>
      </p:grpSpPr>
      <p:sp>
        <p:nvSpPr>
          <p:cNvPr id="233" name="Google Shape;233;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4" name="Google Shape;234;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35" name="Google Shape;235;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36" name="Google Shape;236;p28"/>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7" name="Google Shape;237;p28"/>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8" name="Google Shape;238;p2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9" name="Google Shape;239;p28"/>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240" name="Google Shape;240;p28"/>
          <p:cNvSpPr txBox="1"/>
          <p:nvPr/>
        </p:nvSpPr>
        <p:spPr>
          <a:xfrm>
            <a:off x="0" y="6400800"/>
            <a:ext cx="508000"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41" name="Google Shape;241;p28"/>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42" name="Google Shape;242;p28"/>
          <p:cNvPicPr preferRelativeResize="0"/>
          <p:nvPr/>
        </p:nvPicPr>
        <p:blipFill rotWithShape="1">
          <a:blip r:embed="rId4">
            <a:alphaModFix/>
          </a:blip>
          <a:srcRect/>
          <a:stretch/>
        </p:blipFill>
        <p:spPr>
          <a:xfrm>
            <a:off x="11226801" y="6108700"/>
            <a:ext cx="895351" cy="723900"/>
          </a:xfrm>
          <a:prstGeom prst="rect">
            <a:avLst/>
          </a:prstGeom>
          <a:noFill/>
          <a:ln>
            <a:noFill/>
          </a:ln>
        </p:spPr>
      </p:pic>
      <p:sp>
        <p:nvSpPr>
          <p:cNvPr id="243" name="Google Shape;243;p28"/>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44"/>
        <p:cNvGrpSpPr/>
        <p:nvPr/>
      </p:nvGrpSpPr>
      <p:grpSpPr>
        <a:xfrm>
          <a:off x="0" y="0"/>
          <a:ext cx="0" cy="0"/>
          <a:chOff x="0" y="0"/>
          <a:chExt cx="0" cy="0"/>
        </a:xfrm>
      </p:grpSpPr>
      <p:sp>
        <p:nvSpPr>
          <p:cNvPr id="245" name="Google Shape;245;p29"/>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6" name="Google Shape;246;p2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7" name="Google Shape;247;p2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8" name="Google Shape;248;p29"/>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9" name="Google Shape;249;p29"/>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50"/>
        <p:cNvGrpSpPr/>
        <p:nvPr/>
      </p:nvGrpSpPr>
      <p:grpSpPr>
        <a:xfrm>
          <a:off x="0" y="0"/>
          <a:ext cx="0" cy="0"/>
          <a:chOff x="0" y="0"/>
          <a:chExt cx="0" cy="0"/>
        </a:xfrm>
      </p:grpSpPr>
      <p:sp>
        <p:nvSpPr>
          <p:cNvPr id="251" name="Google Shape;251;p30"/>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2" name="Google Shape;252;p30"/>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34"/>
        <p:cNvGrpSpPr/>
        <p:nvPr/>
      </p:nvGrpSpPr>
      <p:grpSpPr>
        <a:xfrm>
          <a:off x="0" y="0"/>
          <a:ext cx="0" cy="0"/>
          <a:chOff x="0" y="0"/>
          <a:chExt cx="0" cy="0"/>
        </a:xfrm>
      </p:grpSpPr>
      <p:sp>
        <p:nvSpPr>
          <p:cNvPr id="35" name="Google Shape;35;p4"/>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6" name="Google Shape;36;p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7" name="Google Shape;37;p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38" name="Google Shape;38;p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39" name="Google Shape;39;p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40" name="Google Shape;40;p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53"/>
        <p:cNvGrpSpPr/>
        <p:nvPr/>
      </p:nvGrpSpPr>
      <p:grpSpPr>
        <a:xfrm>
          <a:off x="0" y="0"/>
          <a:ext cx="0" cy="0"/>
          <a:chOff x="0" y="0"/>
          <a:chExt cx="0" cy="0"/>
        </a:xfrm>
      </p:grpSpPr>
      <p:sp>
        <p:nvSpPr>
          <p:cNvPr id="254" name="Google Shape;254;p3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5" name="Google Shape;255;p3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6" name="Google Shape;256;p31"/>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57"/>
        <p:cNvGrpSpPr/>
        <p:nvPr/>
      </p:nvGrpSpPr>
      <p:grpSpPr>
        <a:xfrm>
          <a:off x="0" y="0"/>
          <a:ext cx="0" cy="0"/>
          <a:chOff x="0" y="0"/>
          <a:chExt cx="0" cy="0"/>
        </a:xfrm>
      </p:grpSpPr>
      <p:sp>
        <p:nvSpPr>
          <p:cNvPr id="258" name="Google Shape;258;p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9" name="Google Shape;259;p3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0" name="Google Shape;260;p32"/>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61"/>
        <p:cNvGrpSpPr/>
        <p:nvPr/>
      </p:nvGrpSpPr>
      <p:grpSpPr>
        <a:xfrm>
          <a:off x="0" y="0"/>
          <a:ext cx="0" cy="0"/>
          <a:chOff x="0" y="0"/>
          <a:chExt cx="0" cy="0"/>
        </a:xfrm>
      </p:grpSpPr>
      <p:sp>
        <p:nvSpPr>
          <p:cNvPr id="262" name="Google Shape;262;p33"/>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63" name="Google Shape;263;p33"/>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64" name="Google Shape;264;p33"/>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65" name="Google Shape;265;p33"/>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66" name="Google Shape;266;p33"/>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67" name="Google Shape;267;p33"/>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68"/>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69"/>
        <p:cNvGrpSpPr/>
        <p:nvPr/>
      </p:nvGrpSpPr>
      <p:grpSpPr>
        <a:xfrm>
          <a:off x="0" y="0"/>
          <a:ext cx="0" cy="0"/>
          <a:chOff x="0" y="0"/>
          <a:chExt cx="0" cy="0"/>
        </a:xfrm>
      </p:grpSpPr>
      <p:sp>
        <p:nvSpPr>
          <p:cNvPr id="270" name="Google Shape;270;p35"/>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71" name="Google Shape;271;p35"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72" name="Google Shape;272;p3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73" name="Google Shape;273;p35"/>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74" name="Google Shape;274;p3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75"/>
        <p:cNvGrpSpPr/>
        <p:nvPr/>
      </p:nvGrpSpPr>
      <p:grpSpPr>
        <a:xfrm>
          <a:off x="0" y="0"/>
          <a:ext cx="0" cy="0"/>
          <a:chOff x="0" y="0"/>
          <a:chExt cx="0" cy="0"/>
        </a:xfrm>
      </p:grpSpPr>
      <p:sp>
        <p:nvSpPr>
          <p:cNvPr id="276" name="Google Shape;276;p36"/>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7" name="Google Shape;277;p36"/>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78" name="Google Shape;278;p36"/>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9" name="Google Shape;279;p36"/>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80" name="Google Shape;280;p36"/>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81" name="Google Shape;281;p36"/>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82"/>
        <p:cNvGrpSpPr/>
        <p:nvPr/>
      </p:nvGrpSpPr>
      <p:grpSpPr>
        <a:xfrm>
          <a:off x="0" y="0"/>
          <a:ext cx="0" cy="0"/>
          <a:chOff x="0" y="0"/>
          <a:chExt cx="0" cy="0"/>
        </a:xfrm>
      </p:grpSpPr>
      <p:cxnSp>
        <p:nvCxnSpPr>
          <p:cNvPr id="283" name="Google Shape;283;p37"/>
          <p:cNvCxnSpPr/>
          <p:nvPr/>
        </p:nvCxnSpPr>
        <p:spPr>
          <a:xfrm>
            <a:off x="436033" y="5942013"/>
            <a:ext cx="11150600" cy="0"/>
          </a:xfrm>
          <a:prstGeom prst="straightConnector1">
            <a:avLst/>
          </a:prstGeom>
          <a:noFill/>
          <a:ln w="50800" cap="flat" cmpd="sng">
            <a:solidFill>
              <a:srgbClr val="336799"/>
            </a:solidFill>
            <a:prstDash val="solid"/>
            <a:miter lim="800000"/>
            <a:headEnd type="none" w="sm" len="sm"/>
            <a:tailEnd type="none" w="sm" len="sm"/>
          </a:ln>
        </p:spPr>
      </p:cxnSp>
      <p:pic>
        <p:nvPicPr>
          <p:cNvPr id="284" name="Google Shape;284;p37"/>
          <p:cNvPicPr preferRelativeResize="0"/>
          <p:nvPr/>
        </p:nvPicPr>
        <p:blipFill rotWithShape="1">
          <a:blip r:embed="rId2">
            <a:alphaModFix/>
          </a:blip>
          <a:srcRect/>
          <a:stretch/>
        </p:blipFill>
        <p:spPr>
          <a:xfrm>
            <a:off x="7416800" y="2609850"/>
            <a:ext cx="4165600" cy="3124200"/>
          </a:xfrm>
          <a:prstGeom prst="rect">
            <a:avLst/>
          </a:prstGeom>
          <a:noFill/>
          <a:ln>
            <a:noFill/>
          </a:ln>
        </p:spPr>
      </p:pic>
      <p:pic>
        <p:nvPicPr>
          <p:cNvPr id="285" name="Google Shape;285;p37"/>
          <p:cNvPicPr preferRelativeResize="0"/>
          <p:nvPr/>
        </p:nvPicPr>
        <p:blipFill rotWithShape="1">
          <a:blip r:embed="rId3">
            <a:alphaModFix/>
          </a:blip>
          <a:srcRect/>
          <a:stretch/>
        </p:blipFill>
        <p:spPr>
          <a:xfrm>
            <a:off x="569384" y="298451"/>
            <a:ext cx="2681816" cy="887413"/>
          </a:xfrm>
          <a:prstGeom prst="rect">
            <a:avLst/>
          </a:prstGeom>
          <a:noFill/>
          <a:ln>
            <a:noFill/>
          </a:ln>
        </p:spPr>
      </p:pic>
      <p:cxnSp>
        <p:nvCxnSpPr>
          <p:cNvPr id="286" name="Google Shape;286;p37"/>
          <p:cNvCxnSpPr/>
          <p:nvPr/>
        </p:nvCxnSpPr>
        <p:spPr>
          <a:xfrm>
            <a:off x="436033" y="5942013"/>
            <a:ext cx="11150600" cy="0"/>
          </a:xfrm>
          <a:prstGeom prst="straightConnector1">
            <a:avLst/>
          </a:prstGeom>
          <a:noFill/>
          <a:ln w="38100" cap="flat" cmpd="sng">
            <a:solidFill>
              <a:srgbClr val="0F9648"/>
            </a:solidFill>
            <a:prstDash val="solid"/>
            <a:miter lim="800000"/>
            <a:headEnd type="none" w="sm" len="sm"/>
            <a:tailEnd type="none" w="sm" len="sm"/>
          </a:ln>
        </p:spPr>
      </p:cxnSp>
      <p:sp>
        <p:nvSpPr>
          <p:cNvPr id="287" name="Google Shape;287;p37"/>
          <p:cNvSpPr txBox="1"/>
          <p:nvPr/>
        </p:nvSpPr>
        <p:spPr>
          <a:xfrm>
            <a:off x="436034" y="1417638"/>
            <a:ext cx="6269567" cy="461962"/>
          </a:xfrm>
          <a:prstGeom prst="rect">
            <a:avLst/>
          </a:prstGeom>
          <a:noFill/>
          <a:ln>
            <a:noFill/>
          </a:ln>
        </p:spPr>
        <p:txBody>
          <a:bodyPr spcFirstLastPara="1" wrap="square" lIns="0" tIns="45700" rIns="91425" bIns="45700" anchor="t" anchorCtr="0">
            <a:spAutoFit/>
          </a:bodyPr>
          <a:lstStyle/>
          <a:p>
            <a:pPr marL="0" marR="0" lvl="0" indent="0" algn="l" rtl="0">
              <a:spcBef>
                <a:spcPts val="0"/>
              </a:spcBef>
              <a:spcAft>
                <a:spcPts val="0"/>
              </a:spcAft>
              <a:buNone/>
            </a:pPr>
            <a:r>
              <a:rPr lang="fr-FR" sz="2400" dirty="0">
                <a:solidFill>
                  <a:srgbClr val="00820C"/>
                </a:solidFill>
                <a:latin typeface="Libre Franklin Medium"/>
                <a:ea typeface="Libre Franklin Medium"/>
                <a:cs typeface="Libre Franklin Medium"/>
                <a:sym typeface="Libre Franklin Medium"/>
              </a:rPr>
              <a:t>FETP-Frontline + One Health</a:t>
            </a:r>
            <a:endParaRPr dirty="0"/>
          </a:p>
        </p:txBody>
      </p:sp>
      <p:sp>
        <p:nvSpPr>
          <p:cNvPr id="288" name="Google Shape;288;p37"/>
          <p:cNvSpPr txBox="1">
            <a:spLocks noGrp="1"/>
          </p:cNvSpPr>
          <p:nvPr>
            <p:ph type="body" idx="1"/>
          </p:nvPr>
        </p:nvSpPr>
        <p:spPr>
          <a:xfrm>
            <a:off x="6299201" y="742949"/>
            <a:ext cx="5292708" cy="52120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89" name="Google Shape;289;p37"/>
          <p:cNvSpPr txBox="1">
            <a:spLocks noGrp="1"/>
          </p:cNvSpPr>
          <p:nvPr>
            <p:ph type="body" idx="2"/>
          </p:nvPr>
        </p:nvSpPr>
        <p:spPr>
          <a:xfrm>
            <a:off x="436228" y="1876497"/>
            <a:ext cx="7255739" cy="739467"/>
          </a:xfrm>
          <a:prstGeom prst="rect">
            <a:avLst/>
          </a:prstGeom>
          <a:noFill/>
          <a:ln>
            <a:noFill/>
          </a:ln>
        </p:spPr>
        <p:txBody>
          <a:bodyPr spcFirstLastPara="1" wrap="square" lIns="0" tIns="45700" rIns="0" bIns="45700" anchor="t" anchorCtr="0">
            <a:noAutofit/>
          </a:bodyPr>
          <a:lstStyle>
            <a:lvl1pPr marL="457200" marR="0" lvl="0" indent="-228600" algn="l" rtl="0">
              <a:lnSpc>
                <a:spcPct val="100000"/>
              </a:lnSpc>
              <a:spcBef>
                <a:spcPts val="0"/>
              </a:spcBef>
              <a:spcAft>
                <a:spcPts val="0"/>
              </a:spcAft>
              <a:buClr>
                <a:srgbClr val="00953A"/>
              </a:buClr>
              <a:buSzPts val="4000"/>
              <a:buFont typeface="Arial"/>
              <a:buNone/>
              <a:defRPr sz="4000" b="1" i="0" u="none" strike="noStrike" cap="none">
                <a:solidFill>
                  <a:srgbClr val="00953A"/>
                </a:solidFill>
                <a:latin typeface="Libre Franklin Medium"/>
                <a:ea typeface="Libre Franklin Medium"/>
                <a:cs typeface="Libre Franklin Medium"/>
                <a:sym typeface="Libre Franklin Medium"/>
              </a:defRPr>
            </a:lvl1pPr>
            <a:lvl2pPr marL="914400" marR="0" lvl="1"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2pPr>
            <a:lvl3pPr marL="1371600" marR="0" lvl="2"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3pPr>
            <a:lvl4pPr marL="1828800" marR="0" lvl="3"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4pPr>
            <a:lvl5pPr marL="2286000" marR="0" lvl="4"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0" name="Google Shape;290;p37"/>
          <p:cNvSpPr txBox="1">
            <a:spLocks noGrp="1"/>
          </p:cNvSpPr>
          <p:nvPr>
            <p:ph type="body" idx="3"/>
          </p:nvPr>
        </p:nvSpPr>
        <p:spPr>
          <a:xfrm>
            <a:off x="436227" y="2622920"/>
            <a:ext cx="7996572" cy="739467"/>
          </a:xfrm>
          <a:prstGeom prst="rect">
            <a:avLst/>
          </a:prstGeom>
          <a:noFill/>
          <a:ln>
            <a:noFill/>
          </a:ln>
        </p:spPr>
        <p:txBody>
          <a:bodyPr spcFirstLastPara="1" wrap="square" lIns="0" tIns="45700" rIns="0" bIns="45700" anchor="t" anchorCtr="0">
            <a:noAutofit/>
          </a:bodyPr>
          <a:lstStyle>
            <a:lvl1pPr marL="457200" marR="0" lvl="0" indent="-228600" algn="l" rtl="0">
              <a:lnSpc>
                <a:spcPct val="100000"/>
              </a:lnSpc>
              <a:spcBef>
                <a:spcPts val="0"/>
              </a:spcBef>
              <a:spcAft>
                <a:spcPts val="0"/>
              </a:spcAft>
              <a:buClr>
                <a:schemeClr val="dk1"/>
              </a:buClr>
              <a:buSzPts val="4000"/>
              <a:buFont typeface="Arial"/>
              <a:buNone/>
              <a:defRPr sz="4000" b="0" i="0" u="none" strike="noStrike" cap="none">
                <a:solidFill>
                  <a:schemeClr val="dk1"/>
                </a:solidFill>
                <a:latin typeface="Libre Franklin Medium"/>
                <a:ea typeface="Libre Franklin Medium"/>
                <a:cs typeface="Libre Franklin Medium"/>
                <a:sym typeface="Libre Franklin Medium"/>
              </a:defRPr>
            </a:lvl1pPr>
            <a:lvl2pPr marL="914400" marR="0" lvl="1"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2pPr>
            <a:lvl3pPr marL="1371600" marR="0" lvl="2"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3pPr>
            <a:lvl4pPr marL="1828800" marR="0" lvl="3"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4pPr>
            <a:lvl5pPr marL="2286000" marR="0" lvl="4"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1" name="Google Shape;291;p37"/>
          <p:cNvSpPr txBox="1">
            <a:spLocks noGrp="1"/>
          </p:cNvSpPr>
          <p:nvPr>
            <p:ph type="subTitle" idx="4"/>
          </p:nvPr>
        </p:nvSpPr>
        <p:spPr>
          <a:xfrm>
            <a:off x="8127999" y="6167447"/>
            <a:ext cx="3467999" cy="498324"/>
          </a:xfrm>
          <a:prstGeom prst="rect">
            <a:avLst/>
          </a:prstGeom>
          <a:noFill/>
          <a:ln>
            <a:noFill/>
          </a:ln>
        </p:spPr>
        <p:txBody>
          <a:bodyPr spcFirstLastPara="1" wrap="square" lIns="91425" tIns="45700" rIns="91425" bIns="45700" anchor="t" anchorCtr="0">
            <a:noAutofit/>
          </a:bodyPr>
          <a:lstStyle>
            <a:lvl1pPr marR="0" lvl="0" algn="r" rtl="0">
              <a:lnSpc>
                <a:spcPct val="90000"/>
              </a:lnSpc>
              <a:spcBef>
                <a:spcPts val="10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292" name="Google Shape;292;p37"/>
          <p:cNvSpPr txBox="1">
            <a:spLocks noGrp="1"/>
          </p:cNvSpPr>
          <p:nvPr>
            <p:ph type="body" idx="5"/>
          </p:nvPr>
        </p:nvSpPr>
        <p:spPr>
          <a:xfrm>
            <a:off x="418169" y="6168596"/>
            <a:ext cx="7608231" cy="50292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Learning Objectives">
  <p:cSld name="Learning Objectives">
    <p:spTree>
      <p:nvGrpSpPr>
        <p:cNvPr id="1" name="Shape 293"/>
        <p:cNvGrpSpPr/>
        <p:nvPr/>
      </p:nvGrpSpPr>
      <p:grpSpPr>
        <a:xfrm>
          <a:off x="0" y="0"/>
          <a:ext cx="0" cy="0"/>
          <a:chOff x="0" y="0"/>
          <a:chExt cx="0" cy="0"/>
        </a:xfrm>
      </p:grpSpPr>
      <p:sp>
        <p:nvSpPr>
          <p:cNvPr id="294" name="Google Shape;294;p38"/>
          <p:cNvSpPr txBox="1"/>
          <p:nvPr/>
        </p:nvSpPr>
        <p:spPr>
          <a:xfrm>
            <a:off x="0" y="6400800"/>
            <a:ext cx="508000"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95" name="Google Shape;295;p38"/>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96" name="Google Shape;296;p38"/>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97" name="Google Shape;297;p38"/>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98" name="Google Shape;298;p38"/>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99" name="Google Shape;299;p38"/>
          <p:cNvSpPr txBox="1"/>
          <p:nvPr/>
        </p:nvSpPr>
        <p:spPr>
          <a:xfrm>
            <a:off x="588434" y="622300"/>
            <a:ext cx="11095567" cy="1816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Libre Franklin Medium"/>
                <a:ea typeface="Libre Franklin Medium"/>
                <a:cs typeface="Libre Franklin Medium"/>
                <a:sym typeface="Libre Franklin Medium"/>
              </a:rPr>
              <a:t>Lesson 2.08 Learning Objectives</a:t>
            </a:r>
            <a:endParaRPr/>
          </a:p>
          <a:p>
            <a:pPr marL="0" marR="0" lvl="0" indent="0" algn="l" rtl="0">
              <a:spcBef>
                <a:spcPts val="1200"/>
              </a:spcBef>
              <a:spcAft>
                <a:spcPts val="0"/>
              </a:spcAft>
              <a:buNone/>
            </a:pPr>
            <a:r>
              <a:rPr lang="fr-FR" sz="2800">
                <a:solidFill>
                  <a:schemeClr val="dk1"/>
                </a:solidFill>
                <a:latin typeface="Arial"/>
                <a:ea typeface="Arial"/>
                <a:cs typeface="Arial"/>
                <a:sym typeface="Arial"/>
              </a:rPr>
              <a:t>At the end of this lesson, you will be able to:</a:t>
            </a:r>
            <a:endParaRPr/>
          </a:p>
          <a:p>
            <a:pPr marL="0" marR="0" lvl="0" indent="0" algn="l" rtl="0">
              <a:spcBef>
                <a:spcPts val="1200"/>
              </a:spcBef>
              <a:spcAft>
                <a:spcPts val="0"/>
              </a:spcAft>
              <a:buNone/>
            </a:pPr>
            <a:endParaRPr sz="2800">
              <a:solidFill>
                <a:schemeClr val="dk1"/>
              </a:solidFill>
              <a:latin typeface="Arial"/>
              <a:ea typeface="Arial"/>
              <a:cs typeface="Arial"/>
              <a:sym typeface="Arial"/>
            </a:endParaRPr>
          </a:p>
        </p:txBody>
      </p:sp>
      <p:sp>
        <p:nvSpPr>
          <p:cNvPr id="300" name="Google Shape;300;p38"/>
          <p:cNvSpPr txBox="1">
            <a:spLocks noGrp="1"/>
          </p:cNvSpPr>
          <p:nvPr>
            <p:ph type="body" idx="1"/>
          </p:nvPr>
        </p:nvSpPr>
        <p:spPr>
          <a:xfrm>
            <a:off x="548640" y="1912083"/>
            <a:ext cx="11094720" cy="4488716"/>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600"/>
              </a:spcBef>
              <a:spcAft>
                <a:spcPts val="0"/>
              </a:spcAft>
              <a:buClr>
                <a:srgbClr val="00820C"/>
              </a:buClr>
              <a:buSzPts val="2800"/>
              <a:buFont typeface="Noto Sans Symbols"/>
              <a:buChar char="▪"/>
              <a:defRPr sz="2800" b="0" i="0" u="none" strike="noStrike" cap="none">
                <a:solidFill>
                  <a:schemeClr val="dk1"/>
                </a:solidFill>
                <a:latin typeface="Arial"/>
                <a:ea typeface="Arial"/>
                <a:cs typeface="Arial"/>
                <a:sym typeface="Arial"/>
              </a:defRPr>
            </a:lvl1pPr>
            <a:lvl2pPr marL="914400" marR="0" lvl="1" indent="-406400" algn="l" rtl="0">
              <a:lnSpc>
                <a:spcPct val="90000"/>
              </a:lnSpc>
              <a:spcBef>
                <a:spcPts val="600"/>
              </a:spcBef>
              <a:spcAft>
                <a:spcPts val="0"/>
              </a:spcAft>
              <a:buClr>
                <a:srgbClr val="00953A"/>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90000"/>
              </a:lnSpc>
              <a:spcBef>
                <a:spcPts val="0"/>
              </a:spcBef>
              <a:spcAft>
                <a:spcPts val="0"/>
              </a:spcAft>
              <a:buClr>
                <a:srgbClr val="00953A"/>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42900" algn="l" rtl="0">
              <a:lnSpc>
                <a:spcPct val="90000"/>
              </a:lnSpc>
              <a:spcBef>
                <a:spcPts val="0"/>
              </a:spcBef>
              <a:spcAft>
                <a:spcPts val="0"/>
              </a:spcAft>
              <a:buClr>
                <a:srgbClr val="00953A"/>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Learning Objectives, Questions">
  <p:cSld name="Learning Objectives, Questions">
    <p:spTree>
      <p:nvGrpSpPr>
        <p:cNvPr id="1" name="Shape 301"/>
        <p:cNvGrpSpPr/>
        <p:nvPr/>
      </p:nvGrpSpPr>
      <p:grpSpPr>
        <a:xfrm>
          <a:off x="0" y="0"/>
          <a:ext cx="0" cy="0"/>
          <a:chOff x="0" y="0"/>
          <a:chExt cx="0" cy="0"/>
        </a:xfrm>
      </p:grpSpPr>
      <p:sp>
        <p:nvSpPr>
          <p:cNvPr id="302" name="Google Shape;302;p39"/>
          <p:cNvSpPr txBox="1"/>
          <p:nvPr/>
        </p:nvSpPr>
        <p:spPr>
          <a:xfrm>
            <a:off x="0" y="6400800"/>
            <a:ext cx="508000"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303" name="Google Shape;303;p39"/>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304" name="Google Shape;304;p39"/>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305" name="Google Shape;305;p39"/>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06" name="Google Shape;306;p39"/>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307" name="Google Shape;307;p39"/>
          <p:cNvSpPr txBox="1"/>
          <p:nvPr/>
        </p:nvSpPr>
        <p:spPr>
          <a:xfrm>
            <a:off x="588434" y="622300"/>
            <a:ext cx="11095567" cy="1816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Libre Franklin Medium"/>
                <a:ea typeface="Libre Franklin Medium"/>
                <a:cs typeface="Libre Franklin Medium"/>
                <a:sym typeface="Libre Franklin Medium"/>
              </a:rPr>
              <a:t>Lesson 2.08 Learning Objectives</a:t>
            </a:r>
            <a:endParaRPr/>
          </a:p>
          <a:p>
            <a:pPr marL="0" marR="0" lvl="0" indent="0" algn="l" rtl="0">
              <a:spcBef>
                <a:spcPts val="1200"/>
              </a:spcBef>
              <a:spcAft>
                <a:spcPts val="0"/>
              </a:spcAft>
              <a:buNone/>
            </a:pPr>
            <a:r>
              <a:rPr lang="fr-FR" sz="2800">
                <a:solidFill>
                  <a:schemeClr val="dk1"/>
                </a:solidFill>
                <a:latin typeface="Arial"/>
                <a:ea typeface="Arial"/>
                <a:cs typeface="Arial"/>
                <a:sym typeface="Arial"/>
              </a:rPr>
              <a:t>At the end of this lesson, you will be able to:</a:t>
            </a:r>
            <a:endParaRPr/>
          </a:p>
          <a:p>
            <a:pPr marL="0" marR="0" lvl="0" indent="0" algn="l" rtl="0">
              <a:spcBef>
                <a:spcPts val="1200"/>
              </a:spcBef>
              <a:spcAft>
                <a:spcPts val="0"/>
              </a:spcAft>
              <a:buNone/>
            </a:pPr>
            <a:endParaRPr sz="2800">
              <a:solidFill>
                <a:schemeClr val="dk1"/>
              </a:solidFill>
              <a:latin typeface="Arial"/>
              <a:ea typeface="Arial"/>
              <a:cs typeface="Arial"/>
              <a:sym typeface="Arial"/>
            </a:endParaRPr>
          </a:p>
        </p:txBody>
      </p:sp>
      <p:sp>
        <p:nvSpPr>
          <p:cNvPr id="308" name="Google Shape;308;p39"/>
          <p:cNvSpPr txBox="1"/>
          <p:nvPr/>
        </p:nvSpPr>
        <p:spPr>
          <a:xfrm>
            <a:off x="304800" y="5334000"/>
            <a:ext cx="1181735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ourier New"/>
              <a:ea typeface="Courier New"/>
              <a:cs typeface="Courier New"/>
              <a:sym typeface="Courier New"/>
            </a:endParaRPr>
          </a:p>
        </p:txBody>
      </p:sp>
      <p:sp>
        <p:nvSpPr>
          <p:cNvPr id="309" name="Google Shape;309;p39"/>
          <p:cNvSpPr txBox="1"/>
          <p:nvPr/>
        </p:nvSpPr>
        <p:spPr>
          <a:xfrm>
            <a:off x="3149600" y="5486401"/>
            <a:ext cx="5486400" cy="92392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5400">
                <a:solidFill>
                  <a:schemeClr val="dk1"/>
                </a:solidFill>
                <a:latin typeface="Arial"/>
                <a:ea typeface="Arial"/>
                <a:cs typeface="Arial"/>
                <a:sym typeface="Arial"/>
              </a:rPr>
              <a:t>Questions?</a:t>
            </a:r>
            <a:endParaRPr/>
          </a:p>
        </p:txBody>
      </p:sp>
      <p:sp>
        <p:nvSpPr>
          <p:cNvPr id="310" name="Google Shape;310;p39"/>
          <p:cNvSpPr txBox="1">
            <a:spLocks noGrp="1"/>
          </p:cNvSpPr>
          <p:nvPr>
            <p:ph type="body" idx="1"/>
          </p:nvPr>
        </p:nvSpPr>
        <p:spPr>
          <a:xfrm>
            <a:off x="548640" y="1912083"/>
            <a:ext cx="11094720" cy="4488716"/>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600"/>
              </a:spcBef>
              <a:spcAft>
                <a:spcPts val="0"/>
              </a:spcAft>
              <a:buClr>
                <a:srgbClr val="00820C"/>
              </a:buClr>
              <a:buSzPts val="2800"/>
              <a:buFont typeface="Noto Sans Symbols"/>
              <a:buChar char="▪"/>
              <a:defRPr sz="2800" b="0" i="0" u="none" strike="noStrike" cap="none">
                <a:solidFill>
                  <a:schemeClr val="dk1"/>
                </a:solidFill>
                <a:latin typeface="Arial"/>
                <a:ea typeface="Arial"/>
                <a:cs typeface="Arial"/>
                <a:sym typeface="Arial"/>
              </a:defRPr>
            </a:lvl1pPr>
            <a:lvl2pPr marL="914400" marR="0" lvl="1" indent="-406400" algn="l" rtl="0">
              <a:lnSpc>
                <a:spcPct val="90000"/>
              </a:lnSpc>
              <a:spcBef>
                <a:spcPts val="600"/>
              </a:spcBef>
              <a:spcAft>
                <a:spcPts val="0"/>
              </a:spcAft>
              <a:buClr>
                <a:srgbClr val="00953A"/>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90000"/>
              </a:lnSpc>
              <a:spcBef>
                <a:spcPts val="0"/>
              </a:spcBef>
              <a:spcAft>
                <a:spcPts val="0"/>
              </a:spcAft>
              <a:buClr>
                <a:srgbClr val="00953A"/>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42900" algn="l" rtl="0">
              <a:lnSpc>
                <a:spcPct val="90000"/>
              </a:lnSpc>
              <a:spcBef>
                <a:spcPts val="0"/>
              </a:spcBef>
              <a:spcAft>
                <a:spcPts val="0"/>
              </a:spcAft>
              <a:buClr>
                <a:srgbClr val="00953A"/>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2_Title only">
  <p:cSld name="2_Title only">
    <p:spTree>
      <p:nvGrpSpPr>
        <p:cNvPr id="1" name="Shape 311"/>
        <p:cNvGrpSpPr/>
        <p:nvPr/>
      </p:nvGrpSpPr>
      <p:grpSpPr>
        <a:xfrm>
          <a:off x="0" y="0"/>
          <a:ext cx="0" cy="0"/>
          <a:chOff x="0" y="0"/>
          <a:chExt cx="0" cy="0"/>
        </a:xfrm>
      </p:grpSpPr>
      <p:sp>
        <p:nvSpPr>
          <p:cNvPr id="312" name="Google Shape;312;p40"/>
          <p:cNvSpPr txBox="1"/>
          <p:nvPr/>
        </p:nvSpPr>
        <p:spPr>
          <a:xfrm>
            <a:off x="0" y="6400800"/>
            <a:ext cx="508000"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313" name="Google Shape;313;p40"/>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314" name="Google Shape;314;p40"/>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315" name="Google Shape;315;p40"/>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16" name="Google Shape;316;p40"/>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317" name="Google Shape;317;p40"/>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41"/>
        <p:cNvGrpSpPr/>
        <p:nvPr/>
      </p:nvGrpSpPr>
      <p:grpSpPr>
        <a:xfrm>
          <a:off x="0" y="0"/>
          <a:ext cx="0" cy="0"/>
          <a:chOff x="0" y="0"/>
          <a:chExt cx="0" cy="0"/>
        </a:xfrm>
      </p:grpSpPr>
      <p:sp>
        <p:nvSpPr>
          <p:cNvPr id="42" name="Google Shape;42;p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3" name="Google Shape;43;p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4" name="Google Shape;44;p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5" name="Google Shape;45;p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46" name="Google Shape;46;p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47" name="Google Shape;47;p5"/>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48" name="Google Shape;48;p5"/>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1_Blank">
  <p:cSld name="1_Blank">
    <p:spTree>
      <p:nvGrpSpPr>
        <p:cNvPr id="1" name="Shape 318"/>
        <p:cNvGrpSpPr/>
        <p:nvPr/>
      </p:nvGrpSpPr>
      <p:grpSpPr>
        <a:xfrm>
          <a:off x="0" y="0"/>
          <a:ext cx="0" cy="0"/>
          <a:chOff x="0" y="0"/>
          <a:chExt cx="0" cy="0"/>
        </a:xfrm>
      </p:grpSpPr>
      <p:sp>
        <p:nvSpPr>
          <p:cNvPr id="319" name="Google Shape;319;p41"/>
          <p:cNvSpPr txBox="1"/>
          <p:nvPr/>
        </p:nvSpPr>
        <p:spPr>
          <a:xfrm>
            <a:off x="0" y="6400800"/>
            <a:ext cx="508000"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320" name="Google Shape;320;p41"/>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321" name="Google Shape;321;p41"/>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322" name="Google Shape;322;p41"/>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ulleted List">
  <p:cSld name="Bulleted List">
    <p:spTree>
      <p:nvGrpSpPr>
        <p:cNvPr id="1" name="Shape 323"/>
        <p:cNvGrpSpPr/>
        <p:nvPr/>
      </p:nvGrpSpPr>
      <p:grpSpPr>
        <a:xfrm>
          <a:off x="0" y="0"/>
          <a:ext cx="0" cy="0"/>
          <a:chOff x="0" y="0"/>
          <a:chExt cx="0" cy="0"/>
        </a:xfrm>
      </p:grpSpPr>
      <p:sp>
        <p:nvSpPr>
          <p:cNvPr id="324" name="Google Shape;324;p42"/>
          <p:cNvSpPr txBox="1">
            <a:spLocks noGrp="1"/>
          </p:cNvSpPr>
          <p:nvPr>
            <p:ph type="body" idx="1"/>
          </p:nvPr>
        </p:nvSpPr>
        <p:spPr>
          <a:xfrm>
            <a:off x="524256" y="1179576"/>
            <a:ext cx="11192256" cy="4855464"/>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Noto Sans Symbols"/>
              <a:buChar char="▪"/>
              <a:defRPr sz="2800" b="0" i="0" u="none" strike="noStrike" cap="none">
                <a:solidFill>
                  <a:schemeClr val="dk1"/>
                </a:solidFill>
                <a:latin typeface="Arial"/>
                <a:ea typeface="Arial"/>
                <a:cs typeface="Arial"/>
                <a:sym typeface="Arial"/>
              </a:defRPr>
            </a:lvl1pPr>
            <a:lvl2pPr marL="914400" marR="0" lvl="1"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406400" algn="l" rtl="0">
              <a:lnSpc>
                <a:spcPct val="9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3pPr>
            <a:lvl4pPr marL="1828800" marR="0" lvl="3" indent="-424180" algn="l" rtl="0">
              <a:lnSpc>
                <a:spcPct val="90000"/>
              </a:lnSpc>
              <a:spcBef>
                <a:spcPts val="500"/>
              </a:spcBef>
              <a:spcAft>
                <a:spcPts val="0"/>
              </a:spcAft>
              <a:buClr>
                <a:schemeClr val="dk1"/>
              </a:buClr>
              <a:buSzPts val="3080"/>
              <a:buFont typeface="Arial"/>
              <a:buChar char="◦"/>
              <a:defRPr sz="2800" b="0" i="0" u="none" strike="noStrike" cap="none">
                <a:solidFill>
                  <a:schemeClr val="accent5"/>
                </a:solidFill>
                <a:latin typeface="Arial"/>
                <a:ea typeface="Arial"/>
                <a:cs typeface="Arial"/>
                <a:sym typeface="Arial"/>
              </a:defRPr>
            </a:lvl4pPr>
            <a:lvl5pPr marL="2286000" marR="0" lvl="4" indent="-406400" algn="l" rtl="0">
              <a:lnSpc>
                <a:spcPct val="90000"/>
              </a:lnSpc>
              <a:spcBef>
                <a:spcPts val="500"/>
              </a:spcBef>
              <a:spcAft>
                <a:spcPts val="0"/>
              </a:spcAft>
              <a:buClr>
                <a:srgbClr val="FF0000"/>
              </a:buClr>
              <a:buSzPts val="2800"/>
              <a:buFont typeface="Arial"/>
              <a:buChar char="•"/>
              <a:defRPr sz="2800" b="0" i="0" u="none" strike="noStrike" cap="none">
                <a:solidFill>
                  <a:srgbClr val="FF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25" name="Google Shape;325;p42"/>
          <p:cNvSpPr txBox="1">
            <a:spLocks noGrp="1"/>
          </p:cNvSpPr>
          <p:nvPr>
            <p:ph type="body" idx="2"/>
          </p:nvPr>
        </p:nvSpPr>
        <p:spPr>
          <a:xfrm>
            <a:off x="524256" y="6045205"/>
            <a:ext cx="10899648" cy="62404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0"/>
              </a:spcBef>
              <a:spcAft>
                <a:spcPts val="0"/>
              </a:spcAft>
              <a:buClr>
                <a:schemeClr val="accent5"/>
              </a:buClr>
              <a:buSzPts val="1800"/>
              <a:buFont typeface="Arial"/>
              <a:buNone/>
              <a:defRPr sz="1800" b="0" i="0" u="none" strike="noStrike" cap="none">
                <a:solidFill>
                  <a:schemeClr val="accent5"/>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26" name="Google Shape;326;p42"/>
          <p:cNvSpPr txBox="1">
            <a:spLocks noGrp="1"/>
          </p:cNvSpPr>
          <p:nvPr>
            <p:ph type="body" idx="3"/>
          </p:nvPr>
        </p:nvSpPr>
        <p:spPr>
          <a:xfrm>
            <a:off x="559266" y="0"/>
            <a:ext cx="11185319" cy="1088136"/>
          </a:xfrm>
          <a:prstGeom prst="rect">
            <a:avLst/>
          </a:prstGeom>
          <a:noFill/>
          <a:ln>
            <a:noFill/>
          </a:ln>
        </p:spPr>
        <p:txBody>
          <a:bodyPr spcFirstLastPara="1" wrap="square" lIns="91425" tIns="45700" rIns="91425" bIns="45700" anchor="b" anchorCtr="0">
            <a:noAutofit/>
          </a:bodyPr>
          <a:lstStyle>
            <a:lvl1pPr marL="457200" marR="0" lvl="0" indent="-228600" algn="l" rtl="0">
              <a:lnSpc>
                <a:spcPct val="108333"/>
              </a:lnSpc>
              <a:spcBef>
                <a:spcPts val="0"/>
              </a:spcBef>
              <a:spcAft>
                <a:spcPts val="0"/>
              </a:spcAft>
              <a:buClr>
                <a:schemeClr val="accent5"/>
              </a:buClr>
              <a:buSzPts val="3600"/>
              <a:buFont typeface="Arial"/>
              <a:buNone/>
              <a:defRPr sz="3600" b="0" i="0" u="none" strike="noStrike" cap="none">
                <a:solidFill>
                  <a:schemeClr val="accent5"/>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327" name="Google Shape;327;p42"/>
          <p:cNvCxnSpPr/>
          <p:nvPr/>
        </p:nvCxnSpPr>
        <p:spPr>
          <a:xfrm>
            <a:off x="559267" y="1090426"/>
            <a:ext cx="11185320" cy="0"/>
          </a:xfrm>
          <a:prstGeom prst="straightConnector1">
            <a:avLst/>
          </a:prstGeom>
          <a:noFill/>
          <a:ln w="25400" cap="flat" cmpd="sng">
            <a:solidFill>
              <a:schemeClr val="dk1"/>
            </a:solidFill>
            <a:prstDash val="solid"/>
            <a:round/>
            <a:headEnd type="none" w="sm" len="sm"/>
            <a:tailEnd type="none" w="sm" len="sm"/>
          </a:ln>
        </p:spPr>
      </p:cxnSp>
      <p:pic>
        <p:nvPicPr>
          <p:cNvPr id="328" name="Google Shape;328;p42"/>
          <p:cNvPicPr preferRelativeResize="0"/>
          <p:nvPr/>
        </p:nvPicPr>
        <p:blipFill rotWithShape="1">
          <a:blip r:embed="rId2">
            <a:alphaModFix/>
          </a:blip>
          <a:srcRect/>
          <a:stretch/>
        </p:blipFill>
        <p:spPr>
          <a:xfrm>
            <a:off x="11227278" y="6108342"/>
            <a:ext cx="895351" cy="723900"/>
          </a:xfrm>
          <a:prstGeom prst="rect">
            <a:avLst/>
          </a:prstGeom>
          <a:noFill/>
          <a:ln w="50800" cap="flat" cmpd="sng">
            <a:solidFill>
              <a:schemeClr val="accent6"/>
            </a:solidFill>
            <a:prstDash val="solid"/>
            <a:miter lim="800000"/>
            <a:headEnd type="none" w="sm" len="sm"/>
            <a:tailEnd type="none" w="sm" len="sm"/>
          </a:ln>
        </p:spPr>
      </p:pic>
      <p:sp>
        <p:nvSpPr>
          <p:cNvPr id="329" name="Google Shape;329;p42"/>
          <p:cNvSpPr txBox="1">
            <a:spLocks noGrp="1"/>
          </p:cNvSpPr>
          <p:nvPr>
            <p:ph type="sldNum" idx="12"/>
          </p:nvPr>
        </p:nvSpPr>
        <p:spPr>
          <a:xfrm>
            <a:off x="-93879" y="6326347"/>
            <a:ext cx="496853" cy="365125"/>
          </a:xfrm>
          <a:prstGeom prst="rect">
            <a:avLst/>
          </a:prstGeom>
          <a:noFill/>
          <a:ln>
            <a:noFill/>
          </a:ln>
        </p:spPr>
        <p:txBody>
          <a:bodyPr spcFirstLastPara="1" wrap="square" lIns="0" tIns="0" rIns="0" bIns="0" anchor="ctr" anchorCtr="0">
            <a:noAutofit/>
          </a:bodyPr>
          <a:lstStyle>
            <a:lvl1pPr marL="0" marR="0" lvl="0" indent="0" algn="r" rtl="0">
              <a:spcBef>
                <a:spcPts val="0"/>
              </a:spcBef>
              <a:buNone/>
              <a:defRPr sz="1600" cap="none">
                <a:solidFill>
                  <a:srgbClr val="000000"/>
                </a:solidFill>
                <a:latin typeface="Arial"/>
                <a:ea typeface="Arial"/>
                <a:cs typeface="Arial"/>
                <a:sym typeface="Arial"/>
              </a:defRPr>
            </a:lvl1pPr>
            <a:lvl2pPr marL="0" marR="0" lvl="1" indent="0" algn="r" rtl="0">
              <a:spcBef>
                <a:spcPts val="0"/>
              </a:spcBef>
              <a:buNone/>
              <a:defRPr sz="1600" cap="none">
                <a:solidFill>
                  <a:srgbClr val="000000"/>
                </a:solidFill>
                <a:latin typeface="Arial"/>
                <a:ea typeface="Arial"/>
                <a:cs typeface="Arial"/>
                <a:sym typeface="Arial"/>
              </a:defRPr>
            </a:lvl2pPr>
            <a:lvl3pPr marL="0" marR="0" lvl="2" indent="0" algn="r" rtl="0">
              <a:spcBef>
                <a:spcPts val="0"/>
              </a:spcBef>
              <a:buNone/>
              <a:defRPr sz="1600" cap="none">
                <a:solidFill>
                  <a:srgbClr val="000000"/>
                </a:solidFill>
                <a:latin typeface="Arial"/>
                <a:ea typeface="Arial"/>
                <a:cs typeface="Arial"/>
                <a:sym typeface="Arial"/>
              </a:defRPr>
            </a:lvl3pPr>
            <a:lvl4pPr marL="0" marR="0" lvl="3" indent="0" algn="r" rtl="0">
              <a:spcBef>
                <a:spcPts val="0"/>
              </a:spcBef>
              <a:buNone/>
              <a:defRPr sz="1600" cap="none">
                <a:solidFill>
                  <a:srgbClr val="000000"/>
                </a:solidFill>
                <a:latin typeface="Arial"/>
                <a:ea typeface="Arial"/>
                <a:cs typeface="Arial"/>
                <a:sym typeface="Arial"/>
              </a:defRPr>
            </a:lvl4pPr>
            <a:lvl5pPr marL="0" marR="0" lvl="4" indent="0" algn="r" rtl="0">
              <a:spcBef>
                <a:spcPts val="0"/>
              </a:spcBef>
              <a:buNone/>
              <a:defRPr sz="1600" cap="none">
                <a:solidFill>
                  <a:srgbClr val="000000"/>
                </a:solidFill>
                <a:latin typeface="Arial"/>
                <a:ea typeface="Arial"/>
                <a:cs typeface="Arial"/>
                <a:sym typeface="Arial"/>
              </a:defRPr>
            </a:lvl5pPr>
            <a:lvl6pPr marL="0" marR="0" lvl="5" indent="0" algn="r" rtl="0">
              <a:spcBef>
                <a:spcPts val="0"/>
              </a:spcBef>
              <a:buNone/>
              <a:defRPr sz="1600" cap="none">
                <a:solidFill>
                  <a:srgbClr val="000000"/>
                </a:solidFill>
                <a:latin typeface="Arial"/>
                <a:ea typeface="Arial"/>
                <a:cs typeface="Arial"/>
                <a:sym typeface="Arial"/>
              </a:defRPr>
            </a:lvl6pPr>
            <a:lvl7pPr marL="0" marR="0" lvl="6" indent="0" algn="r" rtl="0">
              <a:spcBef>
                <a:spcPts val="0"/>
              </a:spcBef>
              <a:buNone/>
              <a:defRPr sz="1600" cap="none">
                <a:solidFill>
                  <a:srgbClr val="000000"/>
                </a:solidFill>
                <a:latin typeface="Arial"/>
                <a:ea typeface="Arial"/>
                <a:cs typeface="Arial"/>
                <a:sym typeface="Arial"/>
              </a:defRPr>
            </a:lvl7pPr>
            <a:lvl8pPr marL="0" marR="0" lvl="7" indent="0" algn="r" rtl="0">
              <a:spcBef>
                <a:spcPts val="0"/>
              </a:spcBef>
              <a:buNone/>
              <a:defRPr sz="1600" cap="none">
                <a:solidFill>
                  <a:srgbClr val="000000"/>
                </a:solidFill>
                <a:latin typeface="Arial"/>
                <a:ea typeface="Arial"/>
                <a:cs typeface="Arial"/>
                <a:sym typeface="Arial"/>
              </a:defRPr>
            </a:lvl8pPr>
            <a:lvl9pPr marL="0" marR="0" lvl="8" indent="0" algn="r" rtl="0">
              <a:spcBef>
                <a:spcPts val="0"/>
              </a:spcBef>
              <a:buNone/>
              <a:defRPr sz="1600"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49"/>
        <p:cNvGrpSpPr/>
        <p:nvPr/>
      </p:nvGrpSpPr>
      <p:grpSpPr>
        <a:xfrm>
          <a:off x="0" y="0"/>
          <a:ext cx="0" cy="0"/>
          <a:chOff x="0" y="0"/>
          <a:chExt cx="0" cy="0"/>
        </a:xfrm>
      </p:grpSpPr>
      <p:sp>
        <p:nvSpPr>
          <p:cNvPr id="50" name="Google Shape;50;p6"/>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1" name="Google Shape;51;p6"/>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52" name="Google Shape;52;p6"/>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53" name="Google Shape;53;p6"/>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54" name="Google Shape;54;p6"/>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55" name="Google Shape;55;p6"/>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56" name="Google Shape;56;p6"/>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57" name="Google Shape;57;p6"/>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58" name="Google Shape;58;p6"/>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9" name="Google Shape;59;p6"/>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60" name="Google Shape;60;p6"/>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61"/>
        <p:cNvGrpSpPr/>
        <p:nvPr/>
      </p:nvGrpSpPr>
      <p:grpSpPr>
        <a:xfrm>
          <a:off x="0" y="0"/>
          <a:ext cx="0" cy="0"/>
          <a:chOff x="0" y="0"/>
          <a:chExt cx="0" cy="0"/>
        </a:xfrm>
      </p:grpSpPr>
      <p:sp>
        <p:nvSpPr>
          <p:cNvPr id="62" name="Google Shape;62;p7"/>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3" name="Google Shape;63;p7"/>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64" name="Google Shape;64;p7"/>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65" name="Google Shape;65;p7"/>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66" name="Google Shape;66;p7"/>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67" name="Google Shape;67;p7"/>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68" name="Google Shape;68;p7"/>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69" name="Google Shape;69;p7"/>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0" name="Google Shape;70;p7"/>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71" name="Google Shape;71;p7"/>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72" name="Google Shape;72;p7"/>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73"/>
        <p:cNvGrpSpPr/>
        <p:nvPr/>
      </p:nvGrpSpPr>
      <p:grpSpPr>
        <a:xfrm>
          <a:off x="0" y="0"/>
          <a:ext cx="0" cy="0"/>
          <a:chOff x="0" y="0"/>
          <a:chExt cx="0" cy="0"/>
        </a:xfrm>
      </p:grpSpPr>
      <p:sp>
        <p:nvSpPr>
          <p:cNvPr id="74" name="Google Shape;74;p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5" name="Google Shape;75;p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6" name="Google Shape;76;p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77" name="Google Shape;77;p8"/>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8" name="Google Shape;78;p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79" name="Google Shape;79;p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80" name="Google Shape;80;p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81"/>
        <p:cNvGrpSpPr/>
        <p:nvPr/>
      </p:nvGrpSpPr>
      <p:grpSpPr>
        <a:xfrm>
          <a:off x="0" y="0"/>
          <a:ext cx="0" cy="0"/>
          <a:chOff x="0" y="0"/>
          <a:chExt cx="0" cy="0"/>
        </a:xfrm>
      </p:grpSpPr>
      <p:sp>
        <p:nvSpPr>
          <p:cNvPr id="82" name="Google Shape;82;p9"/>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83" name="Google Shape;83;p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84" name="Google Shape;84;p9"/>
          <p:cNvGraphicFramePr/>
          <p:nvPr/>
        </p:nvGraphicFramePr>
        <p:xfrm>
          <a:off x="1505065" y="1917027"/>
          <a:ext cx="3000000" cy="3000000"/>
        </p:xfrm>
        <a:graphic>
          <a:graphicData uri="http://schemas.openxmlformats.org/drawingml/2006/table">
            <a:tbl>
              <a:tblPr>
                <a:noFill/>
                <a:tableStyleId>{CC19ED74-4365-4879-A276-99F194007D88}</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Icon</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Use</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Objectives </a:t>
                      </a:r>
                      <a:r>
                        <a:rPr lang="fr-FR" sz="2000" b="0">
                          <a:solidFill>
                            <a:schemeClr val="dk1"/>
                          </a:solidFill>
                          <a:latin typeface="Arial"/>
                          <a:ea typeface="Arial"/>
                          <a:cs typeface="Arial"/>
                          <a:sym typeface="Arial"/>
                        </a:rPr>
                        <a:t>of</a:t>
                      </a:r>
                      <a:r>
                        <a:rPr lang="fr-FR" sz="2000">
                          <a:solidFill>
                            <a:schemeClr val="dk1"/>
                          </a:solidFill>
                          <a:latin typeface="Arial"/>
                          <a:ea typeface="Arial"/>
                          <a:cs typeface="Arial"/>
                          <a:sym typeface="Arial"/>
                        </a:rPr>
                        <a:t> the lesson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Discovery Dialogue </a:t>
                      </a:r>
                      <a:r>
                        <a:rPr lang="fr-FR" sz="2000">
                          <a:solidFill>
                            <a:schemeClr val="dk1"/>
                          </a:solidFill>
                          <a:latin typeface="Arial"/>
                          <a:ea typeface="Arial"/>
                          <a:cs typeface="Arial"/>
                          <a:sym typeface="Arial"/>
                        </a:rPr>
                        <a:t>invites sharing of ideas and experiences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Activity </a:t>
                      </a:r>
                      <a:r>
                        <a:rPr lang="fr-FR" sz="2000" b="0">
                          <a:solidFill>
                            <a:schemeClr val="dk1"/>
                          </a:solidFill>
                          <a:latin typeface="Arial"/>
                          <a:ea typeface="Arial"/>
                          <a:cs typeface="Arial"/>
                          <a:sym typeface="Arial"/>
                        </a:rPr>
                        <a:t>completed by </a:t>
                      </a:r>
                      <a:r>
                        <a:rPr lang="fr-FR" sz="2000">
                          <a:solidFill>
                            <a:schemeClr val="dk1"/>
                          </a:solidFill>
                          <a:latin typeface="Arial"/>
                          <a:ea typeface="Arial"/>
                          <a:cs typeface="Arial"/>
                          <a:sym typeface="Arial"/>
                        </a:rPr>
                        <a:t>individual or group</a:t>
                      </a:r>
                      <a:endParaRPr sz="18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Highlight </a:t>
                      </a:r>
                      <a:r>
                        <a:rPr lang="fr-FR" sz="2000" b="0">
                          <a:solidFill>
                            <a:schemeClr val="dk1"/>
                          </a:solidFill>
                          <a:latin typeface="Arial"/>
                          <a:ea typeface="Arial"/>
                          <a:cs typeface="Arial"/>
                          <a:sym typeface="Arial"/>
                        </a:rPr>
                        <a:t>of </a:t>
                      </a:r>
                      <a:r>
                        <a:rPr lang="fr-FR" sz="2000">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5" name="Google Shape;85;p9"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86" name="Google Shape;86;p9"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87" name="Google Shape;87;p9"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88" name="Google Shape;88;p9"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89" name="Google Shape;89;p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0" name="Google Shape;90;p9"/>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91" name="Google Shape;91;p9"/>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92"/>
        <p:cNvGrpSpPr/>
        <p:nvPr/>
      </p:nvGrpSpPr>
      <p:grpSpPr>
        <a:xfrm>
          <a:off x="0" y="0"/>
          <a:ext cx="0" cy="0"/>
          <a:chOff x="0" y="0"/>
          <a:chExt cx="0" cy="0"/>
        </a:xfrm>
      </p:grpSpPr>
      <p:sp>
        <p:nvSpPr>
          <p:cNvPr id="93" name="Google Shape;93;p10"/>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Clé des icônes de cours</a:t>
            </a:r>
            <a:endParaRPr sz="4400">
              <a:solidFill>
                <a:schemeClr val="dk1"/>
              </a:solidFill>
              <a:latin typeface="Arial"/>
              <a:ea typeface="Arial"/>
              <a:cs typeface="Arial"/>
              <a:sym typeface="Arial"/>
            </a:endParaRPr>
          </a:p>
        </p:txBody>
      </p:sp>
      <p:sp>
        <p:nvSpPr>
          <p:cNvPr id="94" name="Google Shape;94;p1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95" name="Google Shape;95;p10"/>
          <p:cNvGraphicFramePr/>
          <p:nvPr/>
        </p:nvGraphicFramePr>
        <p:xfrm>
          <a:off x="1505065" y="1917027"/>
          <a:ext cx="3000000" cy="3000000"/>
        </p:xfrm>
        <a:graphic>
          <a:graphicData uri="http://schemas.openxmlformats.org/drawingml/2006/table">
            <a:tbl>
              <a:tblPr>
                <a:noFill/>
                <a:tableStyleId>{CC19ED74-4365-4879-A276-99F194007D88}</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Objectifs </a:t>
                      </a:r>
                      <a:r>
                        <a:rPr lang="fr-FR" sz="2000" b="0">
                          <a:solidFill>
                            <a:schemeClr val="dk1"/>
                          </a:solidFill>
                          <a:latin typeface="Arial"/>
                          <a:ea typeface="Arial"/>
                          <a:cs typeface="Arial"/>
                          <a:sym typeface="Arial"/>
                        </a:rPr>
                        <a:t>de la leçon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Dialogue de découverte </a:t>
                      </a:r>
                      <a:r>
                        <a:rPr lang="fr-FR" sz="2000">
                          <a:solidFill>
                            <a:schemeClr val="dk1"/>
                          </a:solidFill>
                          <a:latin typeface="Arial"/>
                          <a:ea typeface="Arial"/>
                          <a:cs typeface="Arial"/>
                          <a:sym typeface="Arial"/>
                        </a:rPr>
                        <a:t>invite le partage d’idées </a:t>
                      </a:r>
                      <a:br>
                        <a:rPr lang="fr-FR" sz="2000">
                          <a:solidFill>
                            <a:schemeClr val="dk1"/>
                          </a:solidFill>
                          <a:latin typeface="Arial"/>
                          <a:ea typeface="Arial"/>
                          <a:cs typeface="Arial"/>
                          <a:sym typeface="Arial"/>
                        </a:rPr>
                      </a:br>
                      <a:r>
                        <a:rPr lang="fr-FR" sz="2000">
                          <a:solidFill>
                            <a:schemeClr val="dk1"/>
                          </a:solidFill>
                          <a:latin typeface="Arial"/>
                          <a:ea typeface="Arial"/>
                          <a:cs typeface="Arial"/>
                          <a:sym typeface="Arial"/>
                        </a:rPr>
                        <a:t>et d’expériences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Activité </a:t>
                      </a:r>
                      <a:r>
                        <a:rPr lang="fr-FR" sz="2000" b="0">
                          <a:solidFill>
                            <a:schemeClr val="dk1"/>
                          </a:solidFill>
                          <a:latin typeface="Arial"/>
                          <a:ea typeface="Arial"/>
                          <a:cs typeface="Arial"/>
                          <a:sym typeface="Arial"/>
                        </a:rPr>
                        <a:t>complétée individuellement ou en groupe</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Point saillant </a:t>
                      </a:r>
                      <a:r>
                        <a:rPr lang="fr-FR" sz="2000" b="0">
                          <a:solidFill>
                            <a:schemeClr val="dk1"/>
                          </a:solidFill>
                          <a:latin typeface="Arial"/>
                          <a:ea typeface="Arial"/>
                          <a:cs typeface="Arial"/>
                          <a:sym typeface="Arial"/>
                        </a:rPr>
                        <a:t>d’une approche </a:t>
                      </a:r>
                      <a:r>
                        <a:rPr lang="fr-FR" sz="2000">
                          <a:solidFill>
                            <a:schemeClr val="dk1"/>
                          </a:solidFill>
                          <a:latin typeface="Arial"/>
                          <a:ea typeface="Arial"/>
                          <a:cs typeface="Arial"/>
                          <a:sym typeface="Arial"/>
                        </a:rPr>
                        <a:t>multisectorielle </a:t>
                      </a:r>
                      <a:br>
                        <a:rPr lang="fr-FR" sz="2000">
                          <a:solidFill>
                            <a:schemeClr val="dk1"/>
                          </a:solidFill>
                          <a:latin typeface="Arial"/>
                          <a:ea typeface="Arial"/>
                          <a:cs typeface="Arial"/>
                          <a:sym typeface="Arial"/>
                        </a:rPr>
                      </a:br>
                      <a:r>
                        <a:rPr lang="fr-FR" sz="2000">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96" name="Google Shape;96;p10"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7" name="Google Shape;97;p10"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98" name="Google Shape;98;p10"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99" name="Google Shape;99;p10"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00" name="Google Shape;100;p1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1" name="Google Shape;101;p10"/>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02" name="Google Shape;102;p10"/>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1"/>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1"/>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3" name="Google Shape;13;p1"/>
          <p:cNvSpPr txBox="1"/>
          <p:nvPr/>
        </p:nvSpPr>
        <p:spPr>
          <a:xfrm>
            <a:off x="4277784" y="6254750"/>
            <a:ext cx="3657600" cy="33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600" b="0" i="0" u="none" strike="noStrike" cap="none">
              <a:solidFill>
                <a:schemeClr val="lt1"/>
              </a:solidFill>
              <a:latin typeface="Libre Franklin Medium"/>
              <a:ea typeface="Libre Franklin Medium"/>
              <a:cs typeface="Libre Franklin Medium"/>
              <a:sym typeface="Libre Franklin Medium"/>
            </a:endParaRPr>
          </a:p>
        </p:txBody>
      </p:sp>
      <p:sp>
        <p:nvSpPr>
          <p:cNvPr id="14" name="Google Shape;14;p1"/>
          <p:cNvSpPr/>
          <p:nvPr/>
        </p:nvSpPr>
        <p:spPr>
          <a:xfrm>
            <a:off x="0" y="6672263"/>
            <a:ext cx="12192000" cy="203200"/>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43"/>
          <p:cNvSpPr txBox="1">
            <a:spLocks noGrp="1"/>
          </p:cNvSpPr>
          <p:nvPr>
            <p:ph type="body" idx="1"/>
          </p:nvPr>
        </p:nvSpPr>
        <p:spPr>
          <a:xfrm>
            <a:off x="518159" y="2110490"/>
            <a:ext cx="7958183" cy="158853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fr-FR">
                <a:latin typeface="Franklin Gothic Medium" panose="020B0603020102020204" pitchFamily="34" charset="0"/>
              </a:rPr>
              <a:t>Introduction aux activités de terrain de l’intervalle 2</a:t>
            </a:r>
          </a:p>
        </p:txBody>
      </p:sp>
      <p:sp>
        <p:nvSpPr>
          <p:cNvPr id="336" name="Google Shape;336;p43"/>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00"/>
              <a:buNone/>
            </a:pPr>
            <a:r>
              <a:rPr lang="fr-FR" dirty="0"/>
              <a:t>Atelier 2</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p52"/>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Activité 4 : Investigation de cas ou </a:t>
            </a:r>
            <a:br>
              <a:rPr lang="fr-FR" dirty="0">
                <a:latin typeface="Franklin Gothic Medium" panose="020B0603020102020204" pitchFamily="34" charset="0"/>
              </a:rPr>
            </a:br>
            <a:r>
              <a:rPr lang="fr-FR" dirty="0">
                <a:latin typeface="Franklin Gothic Medium" panose="020B0603020102020204" pitchFamily="34" charset="0"/>
              </a:rPr>
              <a:t>de flambée</a:t>
            </a:r>
            <a:endParaRPr dirty="0">
              <a:latin typeface="Franklin Gothic Medium" panose="020B0603020102020204" pitchFamily="34" charset="0"/>
            </a:endParaRPr>
          </a:p>
        </p:txBody>
      </p:sp>
      <p:sp>
        <p:nvSpPr>
          <p:cNvPr id="415" name="Google Shape;415;p5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457200" lvl="1" indent="-457200" algn="l" rtl="0">
              <a:lnSpc>
                <a:spcPct val="100000"/>
              </a:lnSpc>
              <a:spcBef>
                <a:spcPts val="0"/>
              </a:spcBef>
              <a:spcAft>
                <a:spcPts val="0"/>
              </a:spcAft>
              <a:buClr>
                <a:schemeClr val="dk1"/>
              </a:buClr>
              <a:buSzPts val="2800"/>
              <a:buFont typeface="Arial"/>
              <a:buChar char="•"/>
            </a:pPr>
            <a:r>
              <a:rPr lang="fr-FR" sz="2800" dirty="0"/>
              <a:t>Choisissez l'une des options suivantes :</a:t>
            </a:r>
            <a:endParaRPr dirty="0"/>
          </a:p>
          <a:p>
            <a:pPr marL="800101" lvl="1" indent="-342900" algn="l" rtl="0">
              <a:lnSpc>
                <a:spcPct val="100000"/>
              </a:lnSpc>
              <a:spcBef>
                <a:spcPts val="1000"/>
              </a:spcBef>
              <a:spcAft>
                <a:spcPts val="0"/>
              </a:spcAft>
              <a:buSzPts val="2400"/>
              <a:buFont typeface="Wingdings" panose="05000000000000000000" pitchFamily="2" charset="2"/>
              <a:buChar char="§"/>
            </a:pPr>
            <a:r>
              <a:rPr lang="fr-FR" dirty="0"/>
              <a:t>Option 1 : Mener une investigation de cas</a:t>
            </a:r>
            <a:endParaRP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Option 2 : Participer à l’investigation d’une flambée</a:t>
            </a:r>
            <a:endParaRPr dirty="0"/>
          </a:p>
          <a:p>
            <a:pPr marL="514350" lvl="1" indent="-361950" algn="l" rtl="0">
              <a:lnSpc>
                <a:spcPct val="100000"/>
              </a:lnSpc>
              <a:spcBef>
                <a:spcPts val="1000"/>
              </a:spcBef>
              <a:spcAft>
                <a:spcPts val="0"/>
              </a:spcAft>
              <a:buSzPts val="2400"/>
              <a:buNone/>
            </a:pPr>
            <a:endParaRPr b="1" dirty="0">
              <a:solidFill>
                <a:srgbClr val="A5A5A5"/>
              </a:solidFill>
            </a:endParaRPr>
          </a:p>
          <a:p>
            <a:pPr marL="514350" lvl="1" indent="-361950" algn="l" rtl="0">
              <a:lnSpc>
                <a:spcPct val="100000"/>
              </a:lnSpc>
              <a:spcBef>
                <a:spcPts val="1000"/>
              </a:spcBef>
              <a:spcAft>
                <a:spcPts val="0"/>
              </a:spcAft>
              <a:buSzPts val="2400"/>
              <a:buNone/>
            </a:pP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53"/>
          <p:cNvSpPr txBox="1">
            <a:spLocks noGrp="1"/>
          </p:cNvSpPr>
          <p:nvPr>
            <p:ph type="body" idx="1"/>
          </p:nvPr>
        </p:nvSpPr>
        <p:spPr>
          <a:xfrm>
            <a:off x="446275" y="1628759"/>
            <a:ext cx="4324566" cy="1787625"/>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sz="2600" dirty="0"/>
              <a:t>Mener une enquête</a:t>
            </a:r>
          </a:p>
          <a:p>
            <a:pPr marL="228600" lvl="0" indent="-228600" algn="l" rtl="0">
              <a:lnSpc>
                <a:spcPct val="100000"/>
              </a:lnSpc>
              <a:spcBef>
                <a:spcPts val="1000"/>
              </a:spcBef>
              <a:spcAft>
                <a:spcPts val="0"/>
              </a:spcAft>
              <a:buClr>
                <a:schemeClr val="dk1"/>
              </a:buClr>
              <a:buSzPts val="2800"/>
              <a:buChar char="•"/>
            </a:pPr>
            <a:r>
              <a:rPr lang="fr-FR" sz="2600" dirty="0"/>
              <a:t>Rédiger un rapport de cas </a:t>
            </a:r>
          </a:p>
        </p:txBody>
      </p:sp>
      <p:sp>
        <p:nvSpPr>
          <p:cNvPr id="422" name="Google Shape;422;p53"/>
          <p:cNvSpPr txBox="1">
            <a:spLocks noGrp="1"/>
          </p:cNvSpPr>
          <p:nvPr>
            <p:ph type="title"/>
          </p:nvPr>
        </p:nvSpPr>
        <p:spPr>
          <a:xfrm>
            <a:off x="446275" y="457200"/>
            <a:ext cx="109074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Activité 4, option 1 : Investiguer un cas</a:t>
            </a:r>
          </a:p>
        </p:txBody>
      </p:sp>
      <p:graphicFrame>
        <p:nvGraphicFramePr>
          <p:cNvPr id="423" name="Google Shape;423;p53"/>
          <p:cNvGraphicFramePr/>
          <p:nvPr>
            <p:extLst>
              <p:ext uri="{D42A27DB-BD31-4B8C-83A1-F6EECF244321}">
                <p14:modId xmlns:p14="http://schemas.microsoft.com/office/powerpoint/2010/main" val="1122272711"/>
              </p:ext>
            </p:extLst>
          </p:nvPr>
        </p:nvGraphicFramePr>
        <p:xfrm>
          <a:off x="4899189" y="1628759"/>
          <a:ext cx="6565692" cy="4334085"/>
        </p:xfrm>
        <a:graphic>
          <a:graphicData uri="http://schemas.openxmlformats.org/drawingml/2006/table">
            <a:tbl>
              <a:tblPr firstRow="1" firstCol="1" bandRow="1">
                <a:tableStyleId>{CC19ED74-4365-4879-A276-99F194007D88}</a:tableStyleId>
              </a:tblPr>
              <a:tblGrid>
                <a:gridCol w="4331075">
                  <a:extLst>
                    <a:ext uri="{9D8B030D-6E8A-4147-A177-3AD203B41FA5}">
                      <a16:colId xmlns:a16="http://schemas.microsoft.com/office/drawing/2014/main" val="20000"/>
                    </a:ext>
                  </a:extLst>
                </a:gridCol>
                <a:gridCol w="2234617">
                  <a:extLst>
                    <a:ext uri="{9D8B030D-6E8A-4147-A177-3AD203B41FA5}">
                      <a16:colId xmlns:a16="http://schemas.microsoft.com/office/drawing/2014/main" val="20001"/>
                    </a:ext>
                  </a:extLst>
                </a:gridCol>
              </a:tblGrid>
              <a:tr h="311350">
                <a:tc gridSpan="2">
                  <a:txBody>
                    <a:bodyPr/>
                    <a:lstStyle/>
                    <a:p>
                      <a:pPr marL="0" marR="0" lvl="0" indent="0" algn="ctr" rtl="0">
                        <a:lnSpc>
                          <a:spcPct val="100000"/>
                        </a:lnSpc>
                        <a:spcBef>
                          <a:spcPts val="0"/>
                        </a:spcBef>
                        <a:spcAft>
                          <a:spcPts val="0"/>
                        </a:spcAft>
                        <a:buNone/>
                      </a:pPr>
                      <a:r>
                        <a:rPr lang="fr-FR" sz="1400" b="1" u="none" strike="noStrike" cap="none" dirty="0">
                          <a:solidFill>
                            <a:schemeClr val="dk1"/>
                          </a:solidFill>
                        </a:rPr>
                        <a:t>Formulaire d'</a:t>
                      </a:r>
                      <a:r>
                        <a:rPr lang="fr-FR" b="1" dirty="0">
                          <a:solidFill>
                            <a:schemeClr val="dk1"/>
                          </a:solidFill>
                        </a:rPr>
                        <a:t>investigation d’</a:t>
                      </a:r>
                      <a:r>
                        <a:rPr lang="fr-FR" sz="1400" b="1" u="none" strike="noStrike" cap="none" dirty="0">
                          <a:solidFill>
                            <a:schemeClr val="dk1"/>
                          </a:solidFill>
                        </a:rPr>
                        <a:t>un cas de choléra</a:t>
                      </a:r>
                      <a:endParaRPr b="1" dirty="0"/>
                    </a:p>
                  </a:txBody>
                  <a:tcPr marL="91450" marR="91450" marT="45725" marB="45725">
                    <a:solidFill>
                      <a:srgbClr val="D9D9D9"/>
                    </a:solidFill>
                  </a:tcPr>
                </a:tc>
                <a:tc hMerge="1">
                  <a:txBody>
                    <a:bodyPr/>
                    <a:lstStyle/>
                    <a:p>
                      <a:endParaRPr lang="fr-FR"/>
                    </a:p>
                  </a:txBody>
                  <a:tcPr/>
                </a:tc>
                <a:extLst>
                  <a:ext uri="{0D108BD9-81ED-4DB2-BD59-A6C34878D82A}">
                    <a16:rowId xmlns:a16="http://schemas.microsoft.com/office/drawing/2014/main" val="10000"/>
                  </a:ext>
                </a:extLst>
              </a:tr>
              <a:tr h="353386">
                <a:tc gridSpan="2">
                  <a:txBody>
                    <a:bodyPr/>
                    <a:lstStyle/>
                    <a:p>
                      <a:pPr marL="0" marR="0" lvl="0" indent="0" algn="ctr" rtl="0">
                        <a:lnSpc>
                          <a:spcPct val="100000"/>
                        </a:lnSpc>
                        <a:spcBef>
                          <a:spcPts val="0"/>
                        </a:spcBef>
                        <a:spcAft>
                          <a:spcPts val="0"/>
                        </a:spcAft>
                        <a:buNone/>
                      </a:pPr>
                      <a:r>
                        <a:rPr lang="fr-FR" sz="1400" b="1" u="none" strike="noStrike" cap="none" dirty="0">
                          <a:solidFill>
                            <a:schemeClr val="dk1"/>
                          </a:solidFill>
                        </a:rPr>
                        <a:t>Domaine : Informations relatives aux patients et aux laboratoires cliniques</a:t>
                      </a:r>
                      <a:endParaRPr b="1" dirty="0">
                        <a:solidFill>
                          <a:schemeClr val="dk1"/>
                        </a:solidFill>
                      </a:endParaRPr>
                    </a:p>
                  </a:txBody>
                  <a:tcPr marL="91450" marR="91450" marT="45725" marB="45725">
                    <a:solidFill>
                      <a:srgbClr val="D9D9D9"/>
                    </a:solidFill>
                  </a:tcPr>
                </a:tc>
                <a:tc hMerge="1">
                  <a:txBody>
                    <a:bodyPr/>
                    <a:lstStyle/>
                    <a:p>
                      <a:endParaRPr lang="fr-FR"/>
                    </a:p>
                  </a:txBody>
                  <a:tcPr/>
                </a:tc>
                <a:extLst>
                  <a:ext uri="{0D108BD9-81ED-4DB2-BD59-A6C34878D82A}">
                    <a16:rowId xmlns:a16="http://schemas.microsoft.com/office/drawing/2014/main" val="10001"/>
                  </a:ext>
                </a:extLst>
              </a:tr>
              <a:tr h="186825">
                <a:tc>
                  <a:txBody>
                    <a:bodyPr/>
                    <a:lstStyle/>
                    <a:p>
                      <a:pPr marL="0" marR="0" lvl="0" indent="0" algn="ctr" rtl="0">
                        <a:lnSpc>
                          <a:spcPct val="100000"/>
                        </a:lnSpc>
                        <a:spcBef>
                          <a:spcPts val="0"/>
                        </a:spcBef>
                        <a:spcAft>
                          <a:spcPts val="0"/>
                        </a:spcAft>
                        <a:buNone/>
                      </a:pPr>
                      <a:r>
                        <a:rPr lang="fr-FR" sz="1200" b="1" u="none" strike="noStrike" cap="none" dirty="0">
                          <a:solidFill>
                            <a:schemeClr val="dk1"/>
                          </a:solidFill>
                          <a:sym typeface="Arial"/>
                        </a:rPr>
                        <a:t>Variables/questions</a:t>
                      </a:r>
                      <a:endParaRPr sz="1200" b="1" u="none" strike="noStrike" cap="none" dirty="0">
                        <a:solidFill>
                          <a:schemeClr val="dk1"/>
                        </a:solidFill>
                        <a:latin typeface="Arial"/>
                        <a:ea typeface="Arial"/>
                        <a:cs typeface="Arial"/>
                        <a:sym typeface="Arial"/>
                      </a:endParaRPr>
                    </a:p>
                  </a:txBody>
                  <a:tcPr marL="37825" marR="37825" marT="0" marB="0">
                    <a:solidFill>
                      <a:srgbClr val="D9D9D9"/>
                    </a:solidFill>
                  </a:tcPr>
                </a:tc>
                <a:tc>
                  <a:txBody>
                    <a:bodyPr/>
                    <a:lstStyle/>
                    <a:p>
                      <a:pPr marL="0" marR="0" lvl="0" indent="0" algn="ctr" rtl="0">
                        <a:lnSpc>
                          <a:spcPct val="100000"/>
                        </a:lnSpc>
                        <a:spcBef>
                          <a:spcPts val="0"/>
                        </a:spcBef>
                        <a:spcAft>
                          <a:spcPts val="0"/>
                        </a:spcAft>
                        <a:buNone/>
                      </a:pPr>
                      <a:r>
                        <a:rPr lang="fr-FR" sz="1200" b="1" u="none" strike="noStrike" cap="none" dirty="0">
                          <a:solidFill>
                            <a:schemeClr val="dk1"/>
                          </a:solidFill>
                          <a:sym typeface="Arial"/>
                        </a:rPr>
                        <a:t>Réponses</a:t>
                      </a:r>
                      <a:endParaRPr sz="1200" b="1" u="none" strike="noStrike" cap="none" dirty="0">
                        <a:solidFill>
                          <a:schemeClr val="dk1"/>
                        </a:solidFill>
                        <a:latin typeface="Arial"/>
                        <a:ea typeface="Arial"/>
                        <a:cs typeface="Arial"/>
                        <a:sym typeface="Arial"/>
                      </a:endParaRPr>
                    </a:p>
                  </a:txBody>
                  <a:tcPr marL="37825" marR="37825" marT="0" marB="0">
                    <a:solidFill>
                      <a:srgbClr val="D9D9D9"/>
                    </a:solidFill>
                  </a:tcPr>
                </a:tc>
                <a:extLst>
                  <a:ext uri="{0D108BD9-81ED-4DB2-BD59-A6C34878D82A}">
                    <a16:rowId xmlns:a16="http://schemas.microsoft.com/office/drawing/2014/main" val="10002"/>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Jour de détection (jj/mm/aaaa)</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solidFill>
                            <a:schemeClr val="dk1"/>
                          </a:solidFill>
                        </a:rPr>
                        <a:t> </a:t>
                      </a:r>
                      <a:endParaRPr sz="700" u="none" strike="noStrike" cap="none" dirty="0">
                        <a:solidFill>
                          <a:schemeClr val="dk1"/>
                        </a:solidFill>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03"/>
                  </a:ext>
                </a:extLst>
              </a:tr>
              <a:tr h="225990">
                <a:tc>
                  <a:txBody>
                    <a:bodyPr/>
                    <a:lstStyle/>
                    <a:p>
                      <a:pPr marL="0" marR="0" lvl="0" indent="0" algn="l" rtl="0">
                        <a:lnSpc>
                          <a:spcPct val="100000"/>
                        </a:lnSpc>
                        <a:spcBef>
                          <a:spcPts val="0"/>
                        </a:spcBef>
                        <a:spcAft>
                          <a:spcPts val="0"/>
                        </a:spcAft>
                        <a:buNone/>
                      </a:pPr>
                      <a:r>
                        <a:rPr lang="fr-FR" sz="1200" b="0" u="none" strike="noStrike" cap="none" dirty="0">
                          <a:solidFill>
                            <a:schemeClr val="dk1"/>
                          </a:solidFill>
                          <a:sym typeface="Arial"/>
                        </a:rPr>
                        <a:t>Lieu de détection (établissement de santé ou communauté)</a:t>
                      </a:r>
                      <a:endParaRPr sz="1200" b="0" u="none" strike="noStrike" cap="none" dirty="0">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04"/>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Numéro d'identification du patient</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05"/>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Nom de famille du patient</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06"/>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Prénom(s) du patient</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07"/>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Âge (années)</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08"/>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Sexe (F/M)</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09"/>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Nombre de personnes dans le même ménage</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10"/>
                  </a:ext>
                </a:extLst>
              </a:tr>
              <a:tr h="186900">
                <a:tc>
                  <a:txBody>
                    <a:bodyPr/>
                    <a:lstStyle/>
                    <a:p>
                      <a:pPr marL="0" marR="0" lvl="0" indent="0" algn="l" rtl="0">
                        <a:lnSpc>
                          <a:spcPct val="100000"/>
                        </a:lnSpc>
                        <a:spcBef>
                          <a:spcPts val="0"/>
                        </a:spcBef>
                        <a:spcAft>
                          <a:spcPts val="0"/>
                        </a:spcAft>
                        <a:buNone/>
                      </a:pPr>
                      <a:r>
                        <a:rPr lang="fr-FR" sz="1200" b="0" u="none" strike="noStrike" cap="none" dirty="0">
                          <a:solidFill>
                            <a:schemeClr val="dk1"/>
                          </a:solidFill>
                          <a:sym typeface="Arial"/>
                        </a:rPr>
                        <a:t>Adresse résidentielle du patient</a:t>
                      </a:r>
                      <a:endParaRPr sz="1200" b="0" u="none" strike="noStrike" cap="none" dirty="0">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11"/>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          Village/ville</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12"/>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          Voisinage</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13"/>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          District</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14"/>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          Région</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15"/>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          Pays</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16"/>
                  </a:ext>
                </a:extLst>
              </a:tr>
              <a:tr h="245459">
                <a:tc>
                  <a:txBody>
                    <a:bodyPr/>
                    <a:lstStyle/>
                    <a:p>
                      <a:pPr marL="0" marR="0" lvl="0" indent="0" algn="l" rtl="0">
                        <a:lnSpc>
                          <a:spcPct val="100000"/>
                        </a:lnSpc>
                        <a:spcBef>
                          <a:spcPts val="0"/>
                        </a:spcBef>
                        <a:spcAft>
                          <a:spcPts val="0"/>
                        </a:spcAft>
                        <a:buNone/>
                      </a:pPr>
                      <a:r>
                        <a:rPr lang="fr-FR" sz="1200" b="0" u="none" strike="noStrike" cap="none" dirty="0">
                          <a:solidFill>
                            <a:schemeClr val="dk1"/>
                          </a:solidFill>
                          <a:sym typeface="Arial"/>
                        </a:rPr>
                        <a:t>Date d'apparition (premiers symptômes) (jj/mm/</a:t>
                      </a:r>
                      <a:r>
                        <a:rPr lang="fr-FR" sz="1200" b="0" u="none" strike="noStrike" cap="none" dirty="0" err="1">
                          <a:solidFill>
                            <a:schemeClr val="dk1"/>
                          </a:solidFill>
                          <a:sym typeface="Arial"/>
                        </a:rPr>
                        <a:t>aaaa</a:t>
                      </a:r>
                      <a:r>
                        <a:rPr lang="fr-FR" sz="1200" b="0" u="none" strike="noStrike" cap="none" dirty="0">
                          <a:solidFill>
                            <a:schemeClr val="dk1"/>
                          </a:solidFill>
                          <a:sym typeface="Arial"/>
                        </a:rPr>
                        <a:t>)</a:t>
                      </a:r>
                      <a:endParaRPr sz="1200" b="0" u="none" strike="noStrike" cap="none" dirty="0">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17"/>
                  </a:ext>
                </a:extLst>
              </a:tr>
              <a:tr h="186900">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Signes et symptômes cliniques </a:t>
                      </a:r>
                      <a:endParaRPr sz="1200" b="0" u="none" strike="noStrike" cap="none">
                        <a:solidFill>
                          <a:schemeClr val="dk1"/>
                        </a:solidFill>
                        <a:latin typeface="Arial"/>
                        <a:ea typeface="Arial"/>
                        <a:cs typeface="Arial"/>
                        <a:sym typeface="Arial"/>
                      </a:endParaRPr>
                    </a:p>
                  </a:txBody>
                  <a:tcPr marL="37825" marR="37825" marT="0" marB="0" anchor="ctr"/>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18"/>
                  </a:ext>
                </a:extLst>
              </a:tr>
              <a:tr h="394475">
                <a:tc>
                  <a:txBody>
                    <a:bodyPr/>
                    <a:lstStyle/>
                    <a:p>
                      <a:pPr marL="0" marR="0" lvl="0" indent="0" algn="l" rtl="0">
                        <a:lnSpc>
                          <a:spcPct val="100000"/>
                        </a:lnSpc>
                        <a:spcBef>
                          <a:spcPts val="0"/>
                        </a:spcBef>
                        <a:spcAft>
                          <a:spcPts val="0"/>
                        </a:spcAft>
                        <a:buNone/>
                      </a:pPr>
                      <a:r>
                        <a:rPr lang="fr-FR" sz="1200" b="0" u="none" strike="noStrike" cap="none">
                          <a:solidFill>
                            <a:schemeClr val="dk1"/>
                          </a:solidFill>
                          <a:sym typeface="Arial"/>
                        </a:rPr>
                        <a:t>Le patient présentait-il un facteur de risque connu pour cette maladie ? (Oui/Non)</a:t>
                      </a:r>
                      <a:endParaRPr sz="1200" b="0" u="none" strike="noStrike" cap="none">
                        <a:solidFill>
                          <a:schemeClr val="dk1"/>
                        </a:solidFill>
                        <a:latin typeface="Arial"/>
                        <a:ea typeface="Arial"/>
                        <a:cs typeface="Arial"/>
                        <a:sym typeface="Arial"/>
                      </a:endParaRPr>
                    </a:p>
                  </a:txBody>
                  <a:tcPr marL="37825" marR="37825" marT="0" marB="0"/>
                </a:tc>
                <a:tc>
                  <a:txBody>
                    <a:bodyPr/>
                    <a:lstStyle/>
                    <a:p>
                      <a:pPr marL="0" marR="0" lvl="0" indent="0" algn="l" rtl="0">
                        <a:lnSpc>
                          <a:spcPct val="100000"/>
                        </a:lnSpc>
                        <a:spcBef>
                          <a:spcPts val="0"/>
                        </a:spcBef>
                        <a:spcAft>
                          <a:spcPts val="0"/>
                        </a:spcAft>
                        <a:buNone/>
                      </a:pPr>
                      <a:r>
                        <a:rPr lang="fr-FR" sz="700" u="none" strike="noStrike" cap="none" dirty="0"/>
                        <a:t> </a:t>
                      </a:r>
                      <a:endParaRPr sz="700" u="none" strike="noStrike" cap="none" dirty="0">
                        <a:latin typeface="Times New Roman"/>
                        <a:ea typeface="Times New Roman"/>
                        <a:cs typeface="Times New Roman"/>
                        <a:sym typeface="Times New Roman"/>
                      </a:endParaRPr>
                    </a:p>
                  </a:txBody>
                  <a:tcPr marL="37825" marR="37825" marT="0" marB="0"/>
                </a:tc>
                <a:extLst>
                  <a:ext uri="{0D108BD9-81ED-4DB2-BD59-A6C34878D82A}">
                    <a16:rowId xmlns:a16="http://schemas.microsoft.com/office/drawing/2014/main" val="10019"/>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28"/>
        <p:cNvGrpSpPr/>
        <p:nvPr/>
      </p:nvGrpSpPr>
      <p:grpSpPr>
        <a:xfrm>
          <a:off x="0" y="0"/>
          <a:ext cx="0" cy="0"/>
          <a:chOff x="0" y="0"/>
          <a:chExt cx="0" cy="0"/>
        </a:xfrm>
      </p:grpSpPr>
      <p:sp>
        <p:nvSpPr>
          <p:cNvPr id="429" name="Google Shape;429;p54"/>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Activité 4, option 2 : </a:t>
            </a:r>
            <a:br>
              <a:rPr lang="fr-FR" dirty="0">
                <a:latin typeface="Franklin Gothic Medium" panose="020B0603020102020204" pitchFamily="34" charset="0"/>
              </a:rPr>
            </a:br>
            <a:r>
              <a:rPr lang="fr-FR" dirty="0">
                <a:latin typeface="Franklin Gothic Medium" panose="020B0603020102020204" pitchFamily="34" charset="0"/>
              </a:rPr>
              <a:t>Investiguer une  flambée</a:t>
            </a:r>
          </a:p>
        </p:txBody>
      </p:sp>
      <p:sp>
        <p:nvSpPr>
          <p:cNvPr id="430" name="Google Shape;430;p54"/>
          <p:cNvSpPr txBox="1">
            <a:spLocks noGrp="1"/>
          </p:cNvSpPr>
          <p:nvPr>
            <p:ph type="body" idx="1"/>
          </p:nvPr>
        </p:nvSpPr>
        <p:spPr>
          <a:xfrm>
            <a:off x="838200" y="1478857"/>
            <a:ext cx="4659087"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Participer à l’investigation d’une flambée</a:t>
            </a:r>
          </a:p>
          <a:p>
            <a:pPr marL="228600" lvl="0" indent="-228600" algn="l" rtl="0">
              <a:lnSpc>
                <a:spcPct val="100000"/>
              </a:lnSpc>
              <a:spcBef>
                <a:spcPts val="1000"/>
              </a:spcBef>
              <a:spcAft>
                <a:spcPts val="0"/>
              </a:spcAft>
              <a:buClr>
                <a:schemeClr val="dk1"/>
              </a:buClr>
              <a:buSzPts val="2800"/>
              <a:buChar char="•"/>
            </a:pPr>
            <a:r>
              <a:rPr lang="fr-FR" dirty="0"/>
              <a:t>Compléter le rapport d'investigation de             la flambée</a:t>
            </a:r>
          </a:p>
          <a:p>
            <a:pPr marL="0" lvl="0" indent="0" algn="l" rtl="0">
              <a:lnSpc>
                <a:spcPct val="100000"/>
              </a:lnSpc>
              <a:spcBef>
                <a:spcPts val="1000"/>
              </a:spcBef>
              <a:spcAft>
                <a:spcPts val="0"/>
              </a:spcAft>
              <a:buClr>
                <a:schemeClr val="dk1"/>
              </a:buClr>
              <a:buSzPts val="2800"/>
              <a:buNone/>
            </a:pPr>
            <a:r>
              <a:rPr lang="fr-FR" dirty="0"/>
              <a:t> </a:t>
            </a:r>
          </a:p>
        </p:txBody>
      </p:sp>
      <p:graphicFrame>
        <p:nvGraphicFramePr>
          <p:cNvPr id="431" name="Google Shape;431;p54"/>
          <p:cNvGraphicFramePr/>
          <p:nvPr>
            <p:extLst>
              <p:ext uri="{D42A27DB-BD31-4B8C-83A1-F6EECF244321}">
                <p14:modId xmlns:p14="http://schemas.microsoft.com/office/powerpoint/2010/main" val="163910204"/>
              </p:ext>
            </p:extLst>
          </p:nvPr>
        </p:nvGraphicFramePr>
        <p:xfrm>
          <a:off x="5497287" y="1512511"/>
          <a:ext cx="5856525" cy="4754910"/>
        </p:xfrm>
        <a:graphic>
          <a:graphicData uri="http://schemas.openxmlformats.org/drawingml/2006/table">
            <a:tbl>
              <a:tblPr firstRow="1">
                <a:noFill/>
                <a:tableStyleId>{D0F2B5B0-0739-4164-991E-693AB6C86E7B}</a:tableStyleId>
              </a:tblPr>
              <a:tblGrid>
                <a:gridCol w="5856525">
                  <a:extLst>
                    <a:ext uri="{9D8B030D-6E8A-4147-A177-3AD203B41FA5}">
                      <a16:colId xmlns:a16="http://schemas.microsoft.com/office/drawing/2014/main" val="20000"/>
                    </a:ext>
                  </a:extLst>
                </a:gridCol>
              </a:tblGrid>
              <a:tr h="182875">
                <a:tc>
                  <a:txBody>
                    <a:bodyPr/>
                    <a:lstStyle/>
                    <a:p>
                      <a:pPr marL="0" marR="0" lvl="0" indent="0" algn="ctr" rtl="0">
                        <a:spcBef>
                          <a:spcPts val="0"/>
                        </a:spcBef>
                        <a:spcAft>
                          <a:spcPts val="0"/>
                        </a:spcAft>
                        <a:buNone/>
                      </a:pPr>
                      <a:r>
                        <a:rPr lang="fr-FR" sz="1800" u="none" strike="noStrike" cap="none" dirty="0">
                          <a:solidFill>
                            <a:schemeClr val="dk1"/>
                          </a:solidFill>
                        </a:rPr>
                        <a:t>Avis d’investigation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1051550">
                <a:tc>
                  <a:txBody>
                    <a:bodyPr/>
                    <a:lstStyle/>
                    <a:p>
                      <a:pPr marL="0" marR="0" lvl="0" indent="0" algn="l" rtl="0">
                        <a:spcBef>
                          <a:spcPts val="0"/>
                        </a:spcBef>
                        <a:spcAft>
                          <a:spcPts val="0"/>
                        </a:spcAft>
                        <a:buNone/>
                      </a:pPr>
                      <a:r>
                        <a:rPr lang="fr-FR" sz="1200" b="1" u="none" strike="noStrike" cap="none">
                          <a:solidFill>
                            <a:schemeClr val="dk1"/>
                          </a:solidFill>
                        </a:rPr>
                        <a:t>Date : </a:t>
                      </a:r>
                      <a:r>
                        <a:rPr lang="fr-FR" sz="1200" b="0" u="none" strike="noStrike" cap="none">
                          <a:solidFill>
                            <a:schemeClr val="dk1"/>
                          </a:solidFill>
                        </a:rPr>
                        <a:t>23 novembre 2023</a:t>
                      </a:r>
                      <a:endParaRPr sz="1200" b="1">
                        <a:solidFill>
                          <a:schemeClr val="dk1"/>
                        </a:solidFill>
                      </a:endParaRPr>
                    </a:p>
                    <a:p>
                      <a:pPr marL="0" marR="0" lvl="0" indent="0" algn="l" rtl="0">
                        <a:spcBef>
                          <a:spcPts val="0"/>
                        </a:spcBef>
                        <a:spcAft>
                          <a:spcPts val="0"/>
                        </a:spcAft>
                        <a:buNone/>
                      </a:pPr>
                      <a:r>
                        <a:rPr lang="fr-FR" sz="1200" b="1">
                          <a:solidFill>
                            <a:schemeClr val="dk1"/>
                          </a:solidFill>
                        </a:rPr>
                        <a:t>Lieu :</a:t>
                      </a:r>
                      <a:r>
                        <a:rPr lang="fr-FR" sz="1200" b="0">
                          <a:solidFill>
                            <a:schemeClr val="dk1"/>
                          </a:solidFill>
                        </a:rPr>
                        <a:t> Mount Pleasant, Alpha District</a:t>
                      </a:r>
                      <a:endParaRPr/>
                    </a:p>
                    <a:p>
                      <a:pPr marL="0" marR="0" lvl="0" indent="0" algn="l" rtl="0">
                        <a:spcBef>
                          <a:spcPts val="0"/>
                        </a:spcBef>
                        <a:spcAft>
                          <a:spcPts val="0"/>
                        </a:spcAft>
                        <a:buNone/>
                      </a:pPr>
                      <a:r>
                        <a:rPr lang="fr-FR" sz="1200" b="1">
                          <a:solidFill>
                            <a:schemeClr val="dk1"/>
                          </a:solidFill>
                        </a:rPr>
                        <a:t>De : </a:t>
                      </a:r>
                      <a:r>
                        <a:rPr lang="fr-FR" sz="1200" b="0">
                          <a:solidFill>
                            <a:schemeClr val="dk1"/>
                          </a:solidFill>
                        </a:rPr>
                        <a:t>A. Goodbody, médecin-chef de district, district d'Alpha ; B. Patience, laborantin en chef, district d'Alpha</a:t>
                      </a:r>
                      <a:endParaRPr sz="1200" b="1">
                        <a:solidFill>
                          <a:schemeClr val="dk1"/>
                        </a:solidFill>
                      </a:endParaRPr>
                    </a:p>
                    <a:p>
                      <a:pPr marL="0" marR="0" lvl="0" indent="0" algn="l" rtl="0">
                        <a:spcBef>
                          <a:spcPts val="0"/>
                        </a:spcBef>
                        <a:spcAft>
                          <a:spcPts val="0"/>
                        </a:spcAft>
                        <a:buNone/>
                      </a:pPr>
                      <a:r>
                        <a:rPr lang="fr-FR" sz="1200" b="1">
                          <a:solidFill>
                            <a:schemeClr val="dk1"/>
                          </a:solidFill>
                        </a:rPr>
                        <a:t>A :</a:t>
                      </a:r>
                      <a:r>
                        <a:rPr lang="fr-FR" sz="1200" b="0">
                          <a:solidFill>
                            <a:schemeClr val="dk1"/>
                          </a:solidFill>
                        </a:rPr>
                        <a:t> C. Woodly, directeur provincial de la santé, province de Gamma</a:t>
                      </a:r>
                      <a:endParaRPr/>
                    </a:p>
                    <a:p>
                      <a:pPr marL="0" marR="0" lvl="0" indent="0" algn="l" rtl="0">
                        <a:spcBef>
                          <a:spcPts val="0"/>
                        </a:spcBef>
                        <a:spcAft>
                          <a:spcPts val="0"/>
                        </a:spcAft>
                        <a:buNone/>
                      </a:pPr>
                      <a:r>
                        <a:rPr lang="fr-FR" sz="1200" b="1">
                          <a:solidFill>
                            <a:schemeClr val="dk1"/>
                          </a:solidFill>
                        </a:rPr>
                        <a:t>Objet :</a:t>
                      </a:r>
                      <a:r>
                        <a:rPr lang="fr-FR" sz="1200" b="0">
                          <a:solidFill>
                            <a:schemeClr val="dk1"/>
                          </a:solidFill>
                        </a:rPr>
                        <a:t> Confirmation de l'épidémie de choléra</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658350">
                <a:tc>
                  <a:txBody>
                    <a:bodyPr/>
                    <a:lstStyle/>
                    <a:p>
                      <a:pPr marL="0" marR="0" lvl="0" indent="0" algn="l" rtl="0">
                        <a:spcBef>
                          <a:spcPts val="0"/>
                        </a:spcBef>
                        <a:spcAft>
                          <a:spcPts val="0"/>
                        </a:spcAft>
                        <a:buNone/>
                      </a:pPr>
                      <a:r>
                        <a:rPr lang="fr-FR" sz="1200" b="1" dirty="0">
                          <a:solidFill>
                            <a:schemeClr val="dk1"/>
                          </a:solidFill>
                        </a:rPr>
                        <a:t>Introduction : </a:t>
                      </a:r>
                      <a:r>
                        <a:rPr lang="fr-FR" sz="1200" b="0" dirty="0">
                          <a:solidFill>
                            <a:schemeClr val="dk1"/>
                          </a:solidFill>
                        </a:rPr>
                        <a:t>Le choléra est une maladie diarrhéique grave. Le taux de létalité peut atteindre 50 % en l'absence de traitement. La dernière grande </a:t>
                      </a:r>
                      <a:r>
                        <a:rPr lang="fr-FR" sz="1200" dirty="0"/>
                        <a:t>flambée épidémique</a:t>
                      </a:r>
                      <a:r>
                        <a:rPr lang="fr-FR" sz="1200" b="0" dirty="0">
                          <a:solidFill>
                            <a:schemeClr val="dk1"/>
                          </a:solidFill>
                        </a:rPr>
                        <a:t> de choléra dans la région de X s'est produite entre 2007 et 2008, lorsque plus de 10 000 personnes sont décédées. Entre le 19 octobre 2023 et le 26 octobre 2023, douze (12) cas de diarrhée sévère se sont présentés à l'hôpital central de Mount Pleasant. Sept patients étaient des hommes et cinq des femmes, âgés de 3 mois à 59 ans. Cette étude a été menée pour déterminer la cause de la flambée.</a:t>
                      </a:r>
                      <a:endParaRPr dirty="0"/>
                    </a:p>
                    <a:p>
                      <a:pPr marL="0" marR="0" lvl="0" indent="0" algn="l" rtl="0">
                        <a:spcBef>
                          <a:spcPts val="0"/>
                        </a:spcBef>
                        <a:spcAft>
                          <a:spcPts val="0"/>
                        </a:spcAft>
                        <a:buNone/>
                      </a:pPr>
                      <a:r>
                        <a:rPr lang="fr-FR" sz="1200" b="1" dirty="0">
                          <a:solidFill>
                            <a:schemeClr val="dk1"/>
                          </a:solidFill>
                        </a:rPr>
                        <a:t>Méthodes : </a:t>
                      </a:r>
                      <a:r>
                        <a:rPr lang="fr-FR" sz="1200" b="0" dirty="0">
                          <a:solidFill>
                            <a:schemeClr val="dk1"/>
                          </a:solidFill>
                        </a:rPr>
                        <a:t>Les cas confirmés ont été définis comme les personnes présentant des diarrhées et/ou des vomissements et un résultat de laboratoire positif pour </a:t>
                      </a:r>
                      <a:r>
                        <a:rPr lang="fr-FR" sz="1200" b="0" i="1" dirty="0">
                          <a:solidFill>
                            <a:schemeClr val="dk1"/>
                          </a:solidFill>
                        </a:rPr>
                        <a:t>Vibrio cholera 01 </a:t>
                      </a:r>
                      <a:r>
                        <a:rPr lang="fr-FR" sz="1200" b="0" i="0" dirty="0">
                          <a:solidFill>
                            <a:schemeClr val="dk1"/>
                          </a:solidFill>
                        </a:rPr>
                        <a:t>dans un échantillon de selles. L'équipe a mené une investigation pour chaque cas confirmé. En outre, une étude cas-témoins a été réalisée, comprenant les 12 cas confirmés et suspects et 24 adultes en bonne santé sélectionnés au hasard dans la communauté.</a:t>
                      </a:r>
                      <a:endParaRPr sz="1200" b="0" dirty="0">
                        <a:solidFill>
                          <a:schemeClr val="dk1"/>
                        </a:solidFill>
                      </a:endParaRPr>
                    </a:p>
                    <a:p>
                      <a:pPr marL="0" marR="0" lvl="0" indent="0" algn="l" rtl="0">
                        <a:spcBef>
                          <a:spcPts val="0"/>
                        </a:spcBef>
                        <a:spcAft>
                          <a:spcPts val="0"/>
                        </a:spcAft>
                        <a:buNone/>
                      </a:pPr>
                      <a:r>
                        <a:rPr lang="fr-FR" sz="1200" b="1" dirty="0">
                          <a:solidFill>
                            <a:schemeClr val="dk1"/>
                          </a:solidFill>
                        </a:rPr>
                        <a:t>Résultats : </a:t>
                      </a:r>
                      <a:r>
                        <a:rPr lang="fr-FR" sz="1200" b="0" dirty="0">
                          <a:solidFill>
                            <a:schemeClr val="dk1"/>
                          </a:solidFill>
                        </a:rPr>
                        <a:t>Le cas index s'est présenté à l'hôpital central de Mount Pleasant le 19 octobre 2023. </a:t>
                      </a:r>
                      <a:r>
                        <a:rPr lang="fr-FR" sz="1200" b="0" i="0" dirty="0">
                          <a:solidFill>
                            <a:schemeClr val="dk1"/>
                          </a:solidFill>
                        </a:rPr>
                        <a:t>Quatre des 12 cas de diarrhée sévère ont été confirmés par le laboratoire. L'étude cas-témoins a identifié un restaurant comme source probable.</a:t>
                      </a:r>
                      <a:endParaRPr sz="1200" b="1" dirty="0">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5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Résumé des activités et leurs livrables</a:t>
            </a:r>
          </a:p>
        </p:txBody>
      </p:sp>
      <p:graphicFrame>
        <p:nvGraphicFramePr>
          <p:cNvPr id="438" name="Google Shape;438;p55"/>
          <p:cNvGraphicFramePr/>
          <p:nvPr>
            <p:extLst>
              <p:ext uri="{D42A27DB-BD31-4B8C-83A1-F6EECF244321}">
                <p14:modId xmlns:p14="http://schemas.microsoft.com/office/powerpoint/2010/main" val="3354780662"/>
              </p:ext>
            </p:extLst>
          </p:nvPr>
        </p:nvGraphicFramePr>
        <p:xfrm>
          <a:off x="685425" y="1763614"/>
          <a:ext cx="10668375" cy="4205400"/>
        </p:xfrm>
        <a:graphic>
          <a:graphicData uri="http://schemas.openxmlformats.org/drawingml/2006/table">
            <a:tbl>
              <a:tblPr firstRow="1" bandRow="1">
                <a:noFill/>
                <a:tableStyleId>{D0F2B5B0-0739-4164-991E-693AB6C86E7B}</a:tableStyleId>
              </a:tblPr>
              <a:tblGrid>
                <a:gridCol w="4940675">
                  <a:extLst>
                    <a:ext uri="{9D8B030D-6E8A-4147-A177-3AD203B41FA5}">
                      <a16:colId xmlns:a16="http://schemas.microsoft.com/office/drawing/2014/main" val="20000"/>
                    </a:ext>
                  </a:extLst>
                </a:gridCol>
                <a:gridCol w="5727700">
                  <a:extLst>
                    <a:ext uri="{9D8B030D-6E8A-4147-A177-3AD203B41FA5}">
                      <a16:colId xmlns:a16="http://schemas.microsoft.com/office/drawing/2014/main" val="20001"/>
                    </a:ext>
                  </a:extLst>
                </a:gridCol>
              </a:tblGrid>
              <a:tr h="537300">
                <a:tc>
                  <a:txBody>
                    <a:bodyPr/>
                    <a:lstStyle/>
                    <a:p>
                      <a:pPr marL="0" marR="0" lvl="0" indent="0" algn="l" rtl="0">
                        <a:spcBef>
                          <a:spcPts val="0"/>
                        </a:spcBef>
                        <a:spcAft>
                          <a:spcPts val="0"/>
                        </a:spcAft>
                        <a:buNone/>
                      </a:pPr>
                      <a:r>
                        <a:rPr lang="fr-FR" sz="2400">
                          <a:solidFill>
                            <a:srgbClr val="000000"/>
                          </a:solidFill>
                          <a:latin typeface="Arial"/>
                          <a:ea typeface="Arial"/>
                          <a:cs typeface="Arial"/>
                          <a:sym typeface="Arial"/>
                        </a:rPr>
                        <a:t>Activité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l" rtl="0">
                        <a:spcBef>
                          <a:spcPts val="0"/>
                        </a:spcBef>
                        <a:spcAft>
                          <a:spcPts val="0"/>
                        </a:spcAft>
                        <a:buNone/>
                      </a:pPr>
                      <a:r>
                        <a:rPr lang="fr-FR" sz="2400" dirty="0">
                          <a:solidFill>
                            <a:srgbClr val="000000"/>
                          </a:solidFill>
                          <a:latin typeface="Arial"/>
                          <a:ea typeface="Arial"/>
                          <a:cs typeface="Arial"/>
                          <a:sym typeface="Arial"/>
                        </a:rPr>
                        <a:t>Livrable(s)</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17025">
                <a:tc>
                  <a:txBody>
                    <a:bodyPr/>
                    <a:lstStyle/>
                    <a:p>
                      <a:pPr marL="0" marR="0" lvl="0" indent="0" algn="l" rtl="0">
                        <a:spcBef>
                          <a:spcPts val="0"/>
                        </a:spcBef>
                        <a:spcAft>
                          <a:spcPts val="0"/>
                        </a:spcAft>
                        <a:buNone/>
                      </a:pPr>
                      <a:r>
                        <a:rPr lang="fr-FR" sz="2000" b="0" dirty="0">
                          <a:solidFill>
                            <a:srgbClr val="000000"/>
                          </a:solidFill>
                          <a:latin typeface="Arial"/>
                          <a:ea typeface="Arial"/>
                          <a:cs typeface="Arial"/>
                          <a:sym typeface="Arial"/>
                        </a:rPr>
                        <a:t>Examen et synthèse des données de surveillance hebdomadaires</a:t>
                      </a:r>
                      <a:endParaRPr sz="2000" b="0" dirty="0">
                        <a:solidFill>
                          <a:srgbClr val="000000"/>
                        </a:solidFill>
                        <a:latin typeface="Arial"/>
                        <a:ea typeface="Arial"/>
                        <a:cs typeface="Arial"/>
                        <a:sym typeface="Arial"/>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342900" marR="0" lvl="0" indent="-342900" algn="l" rtl="0">
                        <a:spcBef>
                          <a:spcPts val="0"/>
                        </a:spcBef>
                        <a:spcAft>
                          <a:spcPts val="0"/>
                        </a:spcAft>
                        <a:buClr>
                          <a:srgbClr val="000000"/>
                        </a:buClr>
                        <a:buSzPts val="2000"/>
                        <a:buFont typeface="Arial" panose="020B0604020202020204" pitchFamily="34" charset="0"/>
                        <a:buChar char="•"/>
                      </a:pPr>
                      <a:r>
                        <a:rPr lang="fr-FR" sz="2000" b="0" dirty="0">
                          <a:solidFill>
                            <a:srgbClr val="000000"/>
                          </a:solidFill>
                          <a:latin typeface="Arial"/>
                          <a:ea typeface="Arial"/>
                          <a:cs typeface="Arial"/>
                          <a:sym typeface="Arial"/>
                        </a:rPr>
                        <a:t>1 rapport de synthèse de la surveillance hebdomadaire (12 semaines de données)</a:t>
                      </a:r>
                      <a:endParaRPr sz="2000" b="0" dirty="0">
                        <a:solidFill>
                          <a:srgbClr val="000000"/>
                        </a:solidFill>
                        <a:latin typeface="Arial"/>
                        <a:ea typeface="Arial"/>
                        <a:cs typeface="Arial"/>
                        <a:sym typeface="Arial"/>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917025">
                <a:tc>
                  <a:txBody>
                    <a:bodyPr/>
                    <a:lstStyle/>
                    <a:p>
                      <a:pPr marL="0" marR="0" lvl="0" indent="0" algn="l" rtl="0">
                        <a:spcBef>
                          <a:spcPts val="0"/>
                        </a:spcBef>
                        <a:spcAft>
                          <a:spcPts val="0"/>
                        </a:spcAft>
                        <a:buNone/>
                      </a:pPr>
                      <a:r>
                        <a:rPr lang="fr-FR" sz="2000" dirty="0">
                          <a:solidFill>
                            <a:srgbClr val="000000"/>
                          </a:solidFill>
                          <a:latin typeface="Arial"/>
                          <a:ea typeface="Arial"/>
                          <a:cs typeface="Arial"/>
                          <a:sym typeface="Arial"/>
                        </a:rPr>
                        <a:t>Calculer l</a:t>
                      </a:r>
                      <a:r>
                        <a:rPr lang="fr-FR" sz="2000" dirty="0">
                          <a:solidFill>
                            <a:srgbClr val="000000"/>
                          </a:solidFill>
                        </a:rPr>
                        <a:t>a promptitude </a:t>
                      </a:r>
                      <a:r>
                        <a:rPr lang="fr-FR" sz="2000" dirty="0">
                          <a:solidFill>
                            <a:srgbClr val="000000"/>
                          </a:solidFill>
                          <a:latin typeface="Arial"/>
                          <a:ea typeface="Arial"/>
                          <a:cs typeface="Arial"/>
                          <a:sym typeface="Arial"/>
                        </a:rPr>
                        <a:t>et </a:t>
                      </a:r>
                      <a:r>
                        <a:rPr lang="fr-FR" sz="2000" dirty="0">
                          <a:solidFill>
                            <a:srgbClr val="000000"/>
                          </a:solidFill>
                        </a:rPr>
                        <a:t>complétude d</a:t>
                      </a:r>
                      <a:r>
                        <a:rPr lang="fr-FR" sz="2000" dirty="0">
                          <a:solidFill>
                            <a:srgbClr val="000000"/>
                          </a:solidFill>
                          <a:latin typeface="Arial"/>
                          <a:ea typeface="Arial"/>
                          <a:cs typeface="Arial"/>
                          <a:sym typeface="Arial"/>
                        </a:rPr>
                        <a:t>es rapports de surveillance</a:t>
                      </a:r>
                      <a:endParaRPr sz="2000" dirty="0">
                        <a:solidFill>
                          <a:srgbClr val="000000"/>
                        </a:solidFill>
                        <a:latin typeface="Arial"/>
                        <a:ea typeface="Arial"/>
                        <a:cs typeface="Arial"/>
                        <a:sym typeface="Arial"/>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342900" marR="0" lvl="0" indent="-342900" algn="l" rtl="0">
                        <a:spcBef>
                          <a:spcPts val="0"/>
                        </a:spcBef>
                        <a:spcAft>
                          <a:spcPts val="0"/>
                        </a:spcAft>
                        <a:buClr>
                          <a:srgbClr val="000000"/>
                        </a:buClr>
                        <a:buSzPts val="2000"/>
                        <a:buFont typeface="Arial" panose="020B0604020202020204" pitchFamily="34" charset="0"/>
                        <a:buChar char="•"/>
                      </a:pPr>
                      <a:r>
                        <a:rPr lang="fr-FR" sz="2000" dirty="0">
                          <a:solidFill>
                            <a:srgbClr val="000000"/>
                          </a:solidFill>
                          <a:latin typeface="Arial"/>
                          <a:ea typeface="Arial"/>
                          <a:cs typeface="Arial"/>
                          <a:sym typeface="Arial"/>
                        </a:rPr>
                        <a:t>1 tableau montrant la promptitude </a:t>
                      </a:r>
                      <a:r>
                        <a:rPr lang="fr-FR" sz="2000" dirty="0">
                          <a:solidFill>
                            <a:srgbClr val="000000"/>
                          </a:solidFill>
                        </a:rPr>
                        <a:t>et la complétude</a:t>
                      </a:r>
                      <a:r>
                        <a:rPr lang="fr-FR" sz="2000" dirty="0">
                          <a:solidFill>
                            <a:srgbClr val="000000"/>
                          </a:solidFill>
                          <a:latin typeface="Arial"/>
                          <a:ea typeface="Arial"/>
                          <a:cs typeface="Arial"/>
                          <a:sym typeface="Arial"/>
                        </a:rPr>
                        <a:t> des rapports de surveillance</a:t>
                      </a:r>
                      <a:endParaRPr sz="2000" dirty="0">
                        <a:solidFill>
                          <a:srgbClr val="000000"/>
                        </a:solidFill>
                        <a:latin typeface="Arial"/>
                        <a:ea typeface="Arial"/>
                        <a:cs typeface="Arial"/>
                        <a:sym typeface="Arial"/>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917025">
                <a:tc>
                  <a:txBody>
                    <a:bodyPr/>
                    <a:lstStyle/>
                    <a:p>
                      <a:pPr marL="0" marR="0" lvl="0" indent="0" algn="l" rtl="0">
                        <a:spcBef>
                          <a:spcPts val="0"/>
                        </a:spcBef>
                        <a:spcAft>
                          <a:spcPts val="0"/>
                        </a:spcAft>
                        <a:buNone/>
                      </a:pPr>
                      <a:r>
                        <a:rPr lang="fr-FR" sz="2000" dirty="0">
                          <a:solidFill>
                            <a:srgbClr val="000000"/>
                          </a:solidFill>
                          <a:latin typeface="Arial"/>
                          <a:ea typeface="Arial"/>
                          <a:cs typeface="Arial"/>
                          <a:sym typeface="Arial"/>
                        </a:rPr>
                        <a:t>Analyser un problème de la qualité de </a:t>
                      </a:r>
                      <a:br>
                        <a:rPr lang="fr-FR" sz="2000" dirty="0">
                          <a:solidFill>
                            <a:srgbClr val="000000"/>
                          </a:solidFill>
                          <a:latin typeface="Arial"/>
                          <a:ea typeface="Arial"/>
                          <a:cs typeface="Arial"/>
                          <a:sym typeface="Arial"/>
                        </a:rPr>
                      </a:br>
                      <a:r>
                        <a:rPr lang="fr-FR" sz="2000" dirty="0">
                          <a:solidFill>
                            <a:srgbClr val="000000"/>
                          </a:solidFill>
                          <a:latin typeface="Arial"/>
                          <a:ea typeface="Arial"/>
                          <a:cs typeface="Arial"/>
                          <a:sym typeface="Arial"/>
                        </a:rPr>
                        <a:t>la surveillance </a:t>
                      </a:r>
                      <a:endParaRPr sz="2000" dirty="0">
                        <a:solidFill>
                          <a:srgbClr val="000000"/>
                        </a:solidFill>
                        <a:latin typeface="Arial"/>
                        <a:ea typeface="Arial"/>
                        <a:cs typeface="Arial"/>
                        <a:sym typeface="Arial"/>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342900" marR="0" lvl="0" indent="-342900" algn="l" rtl="0">
                        <a:spcBef>
                          <a:spcPts val="0"/>
                        </a:spcBef>
                        <a:spcAft>
                          <a:spcPts val="0"/>
                        </a:spcAft>
                        <a:buClr>
                          <a:srgbClr val="000000"/>
                        </a:buClr>
                        <a:buSzPts val="2000"/>
                        <a:buFont typeface="Arial" panose="020B0604020202020204" pitchFamily="34" charset="0"/>
                        <a:buChar char="•"/>
                      </a:pPr>
                      <a:r>
                        <a:rPr lang="fr-FR" sz="2000" dirty="0">
                          <a:solidFill>
                            <a:srgbClr val="000000"/>
                          </a:solidFill>
                          <a:latin typeface="Arial"/>
                          <a:ea typeface="Arial"/>
                          <a:cs typeface="Arial"/>
                          <a:sym typeface="Arial"/>
                        </a:rPr>
                        <a:t>1 diagramme d’arêtes de poisson </a:t>
                      </a:r>
                      <a:br>
                        <a:rPr lang="fr-FR" sz="2000" dirty="0">
                          <a:solidFill>
                            <a:srgbClr val="000000"/>
                          </a:solidFill>
                          <a:latin typeface="Arial"/>
                          <a:ea typeface="Arial"/>
                          <a:cs typeface="Arial"/>
                          <a:sym typeface="Arial"/>
                        </a:rPr>
                      </a:br>
                      <a:r>
                        <a:rPr lang="fr-FR" sz="2000" dirty="0">
                          <a:solidFill>
                            <a:srgbClr val="000000"/>
                          </a:solidFill>
                          <a:latin typeface="Arial"/>
                          <a:ea typeface="Arial"/>
                          <a:cs typeface="Arial"/>
                          <a:sym typeface="Arial"/>
                        </a:rPr>
                        <a:t>(ou équivalent)</a:t>
                      </a:r>
                      <a:endParaRPr sz="2000" dirty="0">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000"/>
                        <a:buFont typeface="Arial" panose="020B0604020202020204" pitchFamily="34" charset="0"/>
                        <a:buChar char="•"/>
                      </a:pPr>
                      <a:r>
                        <a:rPr lang="fr-FR" sz="2000" dirty="0">
                          <a:solidFill>
                            <a:srgbClr val="000000"/>
                          </a:solidFill>
                          <a:latin typeface="Arial"/>
                          <a:ea typeface="Arial"/>
                          <a:cs typeface="Arial"/>
                          <a:sym typeface="Arial"/>
                        </a:rPr>
                        <a:t>1 fiche d'analyse de problème</a:t>
                      </a:r>
                      <a:endParaRPr sz="2000" dirty="0">
                        <a:solidFill>
                          <a:srgbClr val="000000"/>
                        </a:solidFill>
                        <a:latin typeface="Arial"/>
                        <a:ea typeface="Arial"/>
                        <a:cs typeface="Arial"/>
                        <a:sym typeface="Arial"/>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r h="917025">
                <a:tc>
                  <a:txBody>
                    <a:bodyPr/>
                    <a:lstStyle/>
                    <a:p>
                      <a:pPr marL="0" marR="0" lvl="0" indent="0" algn="l" rtl="0">
                        <a:spcBef>
                          <a:spcPts val="0"/>
                        </a:spcBef>
                        <a:spcAft>
                          <a:spcPts val="0"/>
                        </a:spcAft>
                        <a:buNone/>
                      </a:pPr>
                      <a:r>
                        <a:rPr lang="fr-FR" sz="2000" dirty="0">
                          <a:solidFill>
                            <a:srgbClr val="000000"/>
                          </a:solidFill>
                          <a:latin typeface="Arial"/>
                          <a:ea typeface="Arial"/>
                          <a:cs typeface="Arial"/>
                          <a:sym typeface="Arial"/>
                        </a:rPr>
                        <a:t>Mener une enquête sur un cas </a:t>
                      </a:r>
                      <a:r>
                        <a:rPr lang="fr-FR" sz="2000" u="sng" dirty="0">
                          <a:solidFill>
                            <a:srgbClr val="000000"/>
                          </a:solidFill>
                          <a:latin typeface="Arial"/>
                          <a:ea typeface="Arial"/>
                          <a:cs typeface="Arial"/>
                          <a:sym typeface="Arial"/>
                        </a:rPr>
                        <a:t>OU</a:t>
                      </a:r>
                      <a:br>
                        <a:rPr lang="fr-FR" sz="2000" dirty="0">
                          <a:solidFill>
                            <a:srgbClr val="000000"/>
                          </a:solidFill>
                          <a:latin typeface="Arial"/>
                          <a:ea typeface="Arial"/>
                          <a:cs typeface="Arial"/>
                          <a:sym typeface="Arial"/>
                        </a:rPr>
                      </a:br>
                      <a:r>
                        <a:rPr lang="fr-FR" sz="2000" dirty="0">
                          <a:solidFill>
                            <a:srgbClr val="000000"/>
                          </a:solidFill>
                          <a:latin typeface="Arial"/>
                          <a:ea typeface="Arial"/>
                          <a:cs typeface="Arial"/>
                          <a:sym typeface="Arial"/>
                        </a:rPr>
                        <a:t>Participer à ‘</a:t>
                      </a:r>
                      <a:r>
                        <a:rPr lang="fr-FR" sz="2000" dirty="0">
                          <a:solidFill>
                            <a:srgbClr val="000000"/>
                          </a:solidFill>
                        </a:rPr>
                        <a:t>investigation d’une flambée </a:t>
                      </a:r>
                      <a:endParaRPr sz="2000" dirty="0">
                        <a:solidFill>
                          <a:srgbClr val="000000"/>
                        </a:solidFill>
                        <a:latin typeface="Arial"/>
                        <a:ea typeface="Arial"/>
                        <a:cs typeface="Arial"/>
                        <a:sym typeface="Arial"/>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342900" marR="0" lvl="0" indent="-342900" algn="l" rtl="0">
                        <a:spcBef>
                          <a:spcPts val="0"/>
                        </a:spcBef>
                        <a:spcAft>
                          <a:spcPts val="0"/>
                        </a:spcAft>
                        <a:buClr>
                          <a:srgbClr val="000000"/>
                        </a:buClr>
                        <a:buSzPts val="2000"/>
                        <a:buFont typeface="Arial" panose="020B0604020202020204" pitchFamily="34" charset="0"/>
                        <a:buChar char="•"/>
                      </a:pPr>
                      <a:r>
                        <a:rPr lang="fr-FR" sz="2000" dirty="0">
                          <a:solidFill>
                            <a:srgbClr val="000000"/>
                          </a:solidFill>
                          <a:latin typeface="Arial"/>
                          <a:ea typeface="Arial"/>
                          <a:cs typeface="Arial"/>
                          <a:sym typeface="Arial"/>
                        </a:rPr>
                        <a:t>1 rapport d'</a:t>
                      </a:r>
                      <a:r>
                        <a:rPr lang="fr-FR" sz="2000" dirty="0">
                          <a:solidFill>
                            <a:srgbClr val="000000"/>
                          </a:solidFill>
                        </a:rPr>
                        <a:t>investigation</a:t>
                      </a:r>
                      <a:r>
                        <a:rPr lang="fr-FR" sz="2000" dirty="0">
                          <a:solidFill>
                            <a:srgbClr val="000000"/>
                          </a:solidFill>
                          <a:latin typeface="Arial"/>
                          <a:ea typeface="Arial"/>
                          <a:cs typeface="Arial"/>
                          <a:sym typeface="Arial"/>
                        </a:rPr>
                        <a:t> un cas OU </a:t>
                      </a:r>
                      <a:br>
                        <a:rPr lang="fr-FR" sz="2000" dirty="0">
                          <a:solidFill>
                            <a:srgbClr val="000000"/>
                          </a:solidFill>
                          <a:latin typeface="Arial"/>
                          <a:ea typeface="Arial"/>
                          <a:cs typeface="Arial"/>
                          <a:sym typeface="Arial"/>
                        </a:rPr>
                      </a:br>
                      <a:r>
                        <a:rPr lang="fr-FR" sz="2000" dirty="0">
                          <a:solidFill>
                            <a:srgbClr val="000000"/>
                          </a:solidFill>
                          <a:latin typeface="Arial"/>
                          <a:ea typeface="Arial"/>
                          <a:cs typeface="Arial"/>
                          <a:sym typeface="Arial"/>
                        </a:rPr>
                        <a:t>1 rapport d'</a:t>
                      </a:r>
                      <a:r>
                        <a:rPr lang="fr-FR" sz="2000" dirty="0">
                          <a:solidFill>
                            <a:srgbClr val="000000"/>
                          </a:solidFill>
                        </a:rPr>
                        <a:t>investigation de flambée</a:t>
                      </a:r>
                      <a:endParaRPr dirty="0"/>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56"/>
          <p:cNvSpPr txBox="1">
            <a:spLocks noGrp="1"/>
          </p:cNvSpPr>
          <p:nvPr>
            <p:ph type="title"/>
          </p:nvPr>
        </p:nvSpPr>
        <p:spPr>
          <a:xfrm>
            <a:off x="838200" y="457200"/>
            <a:ext cx="10515600" cy="722517"/>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Atelier 3 Contenu de la présentation</a:t>
            </a:r>
          </a:p>
        </p:txBody>
      </p:sp>
      <p:graphicFrame>
        <p:nvGraphicFramePr>
          <p:cNvPr id="445" name="Google Shape;445;p56"/>
          <p:cNvGraphicFramePr/>
          <p:nvPr>
            <p:extLst>
              <p:ext uri="{D42A27DB-BD31-4B8C-83A1-F6EECF244321}">
                <p14:modId xmlns:p14="http://schemas.microsoft.com/office/powerpoint/2010/main" val="4044123768"/>
              </p:ext>
            </p:extLst>
          </p:nvPr>
        </p:nvGraphicFramePr>
        <p:xfrm>
          <a:off x="838200" y="1365682"/>
          <a:ext cx="10515600" cy="4594825"/>
        </p:xfrm>
        <a:graphic>
          <a:graphicData uri="http://schemas.openxmlformats.org/drawingml/2006/table">
            <a:tbl>
              <a:tblPr firstRow="1" bandRow="1">
                <a:noFill/>
                <a:tableStyleId>{D0F2B5B0-0739-4164-991E-693AB6C86E7B}</a:tableStyleId>
              </a:tblPr>
              <a:tblGrid>
                <a:gridCol w="4056200">
                  <a:extLst>
                    <a:ext uri="{9D8B030D-6E8A-4147-A177-3AD203B41FA5}">
                      <a16:colId xmlns:a16="http://schemas.microsoft.com/office/drawing/2014/main" val="20000"/>
                    </a:ext>
                  </a:extLst>
                </a:gridCol>
                <a:gridCol w="6459400">
                  <a:extLst>
                    <a:ext uri="{9D8B030D-6E8A-4147-A177-3AD203B41FA5}">
                      <a16:colId xmlns:a16="http://schemas.microsoft.com/office/drawing/2014/main" val="20001"/>
                    </a:ext>
                  </a:extLst>
                </a:gridCol>
              </a:tblGrid>
              <a:tr h="444500">
                <a:tc>
                  <a:txBody>
                    <a:bodyPr/>
                    <a:lstStyle/>
                    <a:p>
                      <a:pPr marL="0" marR="0" lvl="0" indent="0" algn="l" rtl="0">
                        <a:spcBef>
                          <a:spcPts val="0"/>
                        </a:spcBef>
                        <a:spcAft>
                          <a:spcPts val="0"/>
                        </a:spcAft>
                        <a:buNone/>
                      </a:pPr>
                      <a:r>
                        <a:rPr lang="fr-FR" sz="1800">
                          <a:solidFill>
                            <a:srgbClr val="000000"/>
                          </a:solidFill>
                          <a:latin typeface="Arial"/>
                          <a:ea typeface="Arial"/>
                          <a:cs typeface="Arial"/>
                          <a:sym typeface="Arial"/>
                        </a:rPr>
                        <a:t>Activité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l" rtl="0">
                        <a:spcBef>
                          <a:spcPts val="0"/>
                        </a:spcBef>
                        <a:spcAft>
                          <a:spcPts val="0"/>
                        </a:spcAft>
                        <a:buNone/>
                      </a:pPr>
                      <a:r>
                        <a:rPr lang="fr-FR" sz="1800">
                          <a:solidFill>
                            <a:srgbClr val="000000"/>
                          </a:solidFill>
                          <a:latin typeface="Arial"/>
                          <a:ea typeface="Arial"/>
                          <a:cs typeface="Arial"/>
                          <a:sym typeface="Arial"/>
                        </a:rPr>
                        <a:t>Contenu</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1005225">
                <a:tc>
                  <a:txBody>
                    <a:bodyPr/>
                    <a:lstStyle/>
                    <a:p>
                      <a:pPr marL="0" marR="0" lvl="0" indent="0" algn="l" rtl="0">
                        <a:spcBef>
                          <a:spcPts val="0"/>
                        </a:spcBef>
                        <a:spcAft>
                          <a:spcPts val="0"/>
                        </a:spcAft>
                        <a:buNone/>
                      </a:pPr>
                      <a:r>
                        <a:rPr lang="fr-FR" sz="1600" b="0" dirty="0">
                          <a:solidFill>
                            <a:srgbClr val="000000"/>
                          </a:solidFill>
                          <a:latin typeface="Arial"/>
                          <a:ea typeface="Arial"/>
                          <a:cs typeface="Arial"/>
                          <a:sym typeface="Arial"/>
                        </a:rPr>
                        <a:t>Faire l’examen et la synthèse des données de surveillance hebdomadaires</a:t>
                      </a:r>
                      <a:endParaRPr sz="1600" b="0" dirty="0">
                        <a:solidFill>
                          <a:srgbClr val="000000"/>
                        </a:solidFill>
                        <a:latin typeface="Arial"/>
                        <a:ea typeface="Arial"/>
                        <a:cs typeface="Arial"/>
                        <a:sym typeface="Arial"/>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342900" marR="0" lvl="0" indent="-342900" algn="l" rtl="0">
                        <a:spcBef>
                          <a:spcPts val="0"/>
                        </a:spcBef>
                        <a:spcAft>
                          <a:spcPts val="0"/>
                        </a:spcAft>
                        <a:buClr>
                          <a:srgbClr val="000000"/>
                        </a:buClr>
                        <a:buSzPts val="1800"/>
                        <a:buFont typeface="Arial" panose="020B0604020202020204" pitchFamily="34" charset="0"/>
                        <a:buChar char="•"/>
                      </a:pPr>
                      <a:r>
                        <a:rPr lang="fr-FR" sz="1600" b="0">
                          <a:solidFill>
                            <a:srgbClr val="000000"/>
                          </a:solidFill>
                          <a:latin typeface="Arial"/>
                          <a:ea typeface="Arial"/>
                          <a:cs typeface="Arial"/>
                          <a:sym typeface="Arial"/>
                        </a:rPr>
                        <a:t>Tout cas suspect ou confirmé de maladie à déclaration immédiate</a:t>
                      </a:r>
                      <a:endParaRPr sz="1600"/>
                    </a:p>
                    <a:p>
                      <a:pPr marL="342900" marR="0" lvl="0" indent="-342900" algn="l" rtl="0">
                        <a:spcBef>
                          <a:spcPts val="0"/>
                        </a:spcBef>
                        <a:spcAft>
                          <a:spcPts val="0"/>
                        </a:spcAft>
                        <a:buClr>
                          <a:srgbClr val="000000"/>
                        </a:buClr>
                        <a:buSzPts val="1800"/>
                        <a:buFont typeface="Arial" panose="020B0604020202020204" pitchFamily="34" charset="0"/>
                        <a:buChar char="•"/>
                      </a:pPr>
                      <a:r>
                        <a:rPr lang="fr-FR" sz="1600" b="0">
                          <a:solidFill>
                            <a:srgbClr val="000000"/>
                          </a:solidFill>
                          <a:latin typeface="Arial"/>
                          <a:ea typeface="Arial"/>
                          <a:cs typeface="Arial"/>
                          <a:sym typeface="Arial"/>
                        </a:rPr>
                        <a:t>Deux figures, accompagnées d'une brève description </a:t>
                      </a:r>
                      <a:endParaRPr sz="1600"/>
                    </a:p>
                    <a:p>
                      <a:pPr marL="342900" marR="0" lvl="0" indent="-342900" algn="l" rtl="0">
                        <a:spcBef>
                          <a:spcPts val="0"/>
                        </a:spcBef>
                        <a:spcAft>
                          <a:spcPts val="0"/>
                        </a:spcAft>
                        <a:buClr>
                          <a:srgbClr val="000000"/>
                        </a:buClr>
                        <a:buSzPts val="1800"/>
                        <a:buFont typeface="Arial" panose="020B0604020202020204" pitchFamily="34" charset="0"/>
                        <a:buChar char="•"/>
                      </a:pPr>
                      <a:r>
                        <a:rPr lang="fr-FR" sz="1600" b="0">
                          <a:solidFill>
                            <a:srgbClr val="000000"/>
                          </a:solidFill>
                          <a:latin typeface="Arial"/>
                          <a:ea typeface="Arial"/>
                          <a:cs typeface="Arial"/>
                          <a:sym typeface="Arial"/>
                        </a:rPr>
                        <a:t>Principales recommandations d'action</a:t>
                      </a:r>
                      <a:endParaRPr sz="1600"/>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1134675">
                <a:tc>
                  <a:txBody>
                    <a:bodyPr/>
                    <a:lstStyle/>
                    <a:p>
                      <a:pPr marL="0" marR="0" lvl="0" indent="0" algn="l" rtl="0">
                        <a:spcBef>
                          <a:spcPts val="0"/>
                        </a:spcBef>
                        <a:spcAft>
                          <a:spcPts val="0"/>
                        </a:spcAft>
                        <a:buNone/>
                      </a:pPr>
                      <a:r>
                        <a:rPr lang="fr-FR" sz="1600" dirty="0">
                          <a:solidFill>
                            <a:srgbClr val="000000"/>
                          </a:solidFill>
                          <a:latin typeface="Arial"/>
                          <a:ea typeface="Arial"/>
                          <a:cs typeface="Arial"/>
                          <a:sym typeface="Arial"/>
                        </a:rPr>
                        <a:t>Calculer l</a:t>
                      </a:r>
                      <a:r>
                        <a:rPr lang="fr-FR" sz="1600" dirty="0">
                          <a:solidFill>
                            <a:srgbClr val="000000"/>
                          </a:solidFill>
                        </a:rPr>
                        <a:t>a promp</a:t>
                      </a:r>
                      <a:r>
                        <a:rPr lang="fr-FR" sz="1600" dirty="0">
                          <a:solidFill>
                            <a:srgbClr val="000000"/>
                          </a:solidFill>
                          <a:latin typeface="Arial"/>
                          <a:ea typeface="Arial"/>
                          <a:cs typeface="Arial"/>
                          <a:sym typeface="Arial"/>
                        </a:rPr>
                        <a:t>titude et compl</a:t>
                      </a:r>
                      <a:r>
                        <a:rPr lang="fr-FR" sz="1600" dirty="0">
                          <a:solidFill>
                            <a:srgbClr val="000000"/>
                          </a:solidFill>
                        </a:rPr>
                        <a:t>é</a:t>
                      </a:r>
                      <a:r>
                        <a:rPr lang="fr-FR" sz="1600" dirty="0">
                          <a:solidFill>
                            <a:srgbClr val="000000"/>
                          </a:solidFill>
                          <a:latin typeface="Arial"/>
                          <a:ea typeface="Arial"/>
                          <a:cs typeface="Arial"/>
                          <a:sym typeface="Arial"/>
                        </a:rPr>
                        <a:t>tude  des d</a:t>
                      </a:r>
                      <a:r>
                        <a:rPr lang="fr-FR" sz="1600" dirty="0">
                          <a:solidFill>
                            <a:srgbClr val="000000"/>
                          </a:solidFill>
                        </a:rPr>
                        <a:t>onnées de</a:t>
                      </a:r>
                      <a:r>
                        <a:rPr lang="fr-FR" sz="1600" dirty="0">
                          <a:solidFill>
                            <a:srgbClr val="000000"/>
                          </a:solidFill>
                          <a:latin typeface="Arial"/>
                          <a:ea typeface="Arial"/>
                          <a:cs typeface="Arial"/>
                          <a:sym typeface="Arial"/>
                        </a:rPr>
                        <a:t> rapports de surveillance</a:t>
                      </a:r>
                      <a:endParaRPr sz="1600" dirty="0">
                        <a:solidFill>
                          <a:srgbClr val="000000"/>
                        </a:solidFill>
                        <a:latin typeface="Arial"/>
                        <a:ea typeface="Arial"/>
                        <a:cs typeface="Arial"/>
                        <a:sym typeface="Arial"/>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342900" marR="0" lvl="0" indent="-342900" algn="l" rtl="0">
                        <a:spcBef>
                          <a:spcPts val="0"/>
                        </a:spcBef>
                        <a:spcAft>
                          <a:spcPts val="0"/>
                        </a:spcAft>
                        <a:buClr>
                          <a:srgbClr val="000000"/>
                        </a:buClr>
                        <a:buSzPts val="1800"/>
                        <a:buFont typeface="Arial" panose="020B0604020202020204" pitchFamily="34" charset="0"/>
                        <a:buChar char="•"/>
                      </a:pPr>
                      <a:r>
                        <a:rPr lang="fr-FR" sz="1600" dirty="0">
                          <a:solidFill>
                            <a:srgbClr val="000000"/>
                          </a:solidFill>
                          <a:latin typeface="Arial"/>
                          <a:ea typeface="Arial"/>
                          <a:cs typeface="Arial"/>
                          <a:sym typeface="Arial"/>
                        </a:rPr>
                        <a:t>Tableau montrant l</a:t>
                      </a:r>
                      <a:r>
                        <a:rPr lang="fr-FR" sz="1600" dirty="0">
                          <a:solidFill>
                            <a:srgbClr val="000000"/>
                          </a:solidFill>
                        </a:rPr>
                        <a:t>a promptitude des données </a:t>
                      </a:r>
                      <a:r>
                        <a:rPr lang="fr-FR" sz="1600" dirty="0">
                          <a:solidFill>
                            <a:srgbClr val="000000"/>
                          </a:solidFill>
                          <a:latin typeface="Arial"/>
                          <a:ea typeface="Arial"/>
                          <a:cs typeface="Arial"/>
                          <a:sym typeface="Arial"/>
                        </a:rPr>
                        <a:t>des rapports </a:t>
                      </a:r>
                      <a:br>
                        <a:rPr lang="fr-FR" sz="1600" dirty="0">
                          <a:solidFill>
                            <a:srgbClr val="000000"/>
                          </a:solidFill>
                          <a:latin typeface="Arial"/>
                          <a:ea typeface="Arial"/>
                          <a:cs typeface="Arial"/>
                          <a:sym typeface="Arial"/>
                        </a:rPr>
                      </a:br>
                      <a:r>
                        <a:rPr lang="fr-FR" sz="1600" dirty="0">
                          <a:solidFill>
                            <a:srgbClr val="000000"/>
                          </a:solidFill>
                          <a:latin typeface="Arial"/>
                          <a:ea typeface="Arial"/>
                          <a:cs typeface="Arial"/>
                          <a:sym typeface="Arial"/>
                        </a:rPr>
                        <a:t>par </a:t>
                      </a:r>
                      <a:r>
                        <a:rPr lang="en-US" sz="1600" dirty="0">
                          <a:solidFill>
                            <a:srgbClr val="000000"/>
                          </a:solidFill>
                          <a:latin typeface="Arial"/>
                          <a:ea typeface="Arial"/>
                          <a:cs typeface="Arial"/>
                          <a:sym typeface="Arial"/>
                        </a:rPr>
                        <a:t>structure sanitaire</a:t>
                      </a:r>
                      <a:endParaRPr sz="1600" dirty="0"/>
                    </a:p>
                    <a:p>
                      <a:pPr marL="342900" marR="0" lvl="0" indent="-342900" algn="l" rtl="0">
                        <a:spcBef>
                          <a:spcPts val="0"/>
                        </a:spcBef>
                        <a:spcAft>
                          <a:spcPts val="0"/>
                        </a:spcAft>
                        <a:buClr>
                          <a:srgbClr val="000000"/>
                        </a:buClr>
                        <a:buSzPts val="1800"/>
                        <a:buFont typeface="Arial" panose="020B0604020202020204" pitchFamily="34" charset="0"/>
                        <a:buChar char="•"/>
                      </a:pPr>
                      <a:r>
                        <a:rPr lang="fr-FR" sz="1600" dirty="0">
                          <a:solidFill>
                            <a:srgbClr val="000000"/>
                          </a:solidFill>
                          <a:latin typeface="Arial"/>
                          <a:ea typeface="Arial"/>
                          <a:cs typeface="Arial"/>
                          <a:sym typeface="Arial"/>
                        </a:rPr>
                        <a:t>Mettre en évidence les </a:t>
                      </a:r>
                      <a:r>
                        <a:rPr lang="fr-FR" sz="1600" dirty="0">
                          <a:solidFill>
                            <a:srgbClr val="000000"/>
                          </a:solidFill>
                        </a:rPr>
                        <a:t>établissements</a:t>
                      </a:r>
                      <a:r>
                        <a:rPr lang="fr-FR" sz="1600" dirty="0">
                          <a:solidFill>
                            <a:srgbClr val="000000"/>
                          </a:solidFill>
                          <a:latin typeface="Arial"/>
                          <a:ea typeface="Arial"/>
                          <a:cs typeface="Arial"/>
                          <a:sym typeface="Arial"/>
                        </a:rPr>
                        <a:t> dont les performances sont bonnes ou </a:t>
                      </a:r>
                      <a:r>
                        <a:rPr lang="fr-FR" sz="1600" dirty="0">
                          <a:solidFill>
                            <a:srgbClr val="000000"/>
                          </a:solidFill>
                        </a:rPr>
                        <a:t>médiocres</a:t>
                      </a:r>
                      <a:r>
                        <a:rPr lang="fr-FR" sz="1600" dirty="0">
                          <a:solidFill>
                            <a:srgbClr val="000000"/>
                          </a:solidFill>
                          <a:latin typeface="Arial"/>
                          <a:ea typeface="Arial"/>
                          <a:cs typeface="Arial"/>
                          <a:sym typeface="Arial"/>
                        </a:rPr>
                        <a:t>, et en </a:t>
                      </a:r>
                      <a:r>
                        <a:rPr lang="fr-FR" sz="1600" dirty="0">
                          <a:solidFill>
                            <a:srgbClr val="000000"/>
                          </a:solidFill>
                        </a:rPr>
                        <a:t>expliquer</a:t>
                      </a:r>
                      <a:r>
                        <a:rPr lang="fr-FR" sz="1600" dirty="0">
                          <a:solidFill>
                            <a:srgbClr val="000000"/>
                          </a:solidFill>
                          <a:latin typeface="Arial"/>
                          <a:ea typeface="Arial"/>
                          <a:cs typeface="Arial"/>
                          <a:sym typeface="Arial"/>
                        </a:rPr>
                        <a:t> les raisons</a:t>
                      </a:r>
                      <a:endParaRPr sz="1600" dirty="0"/>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502600">
                <a:tc>
                  <a:txBody>
                    <a:bodyPr/>
                    <a:lstStyle/>
                    <a:p>
                      <a:pPr marL="0" marR="0" lvl="0" indent="0" algn="l" rtl="0">
                        <a:spcBef>
                          <a:spcPts val="0"/>
                        </a:spcBef>
                        <a:spcAft>
                          <a:spcPts val="0"/>
                        </a:spcAft>
                        <a:buNone/>
                      </a:pPr>
                      <a:r>
                        <a:rPr lang="fr-FR" sz="1600" dirty="0">
                          <a:solidFill>
                            <a:srgbClr val="000000"/>
                          </a:solidFill>
                          <a:latin typeface="Arial"/>
                          <a:ea typeface="Arial"/>
                          <a:cs typeface="Arial"/>
                          <a:sym typeface="Arial"/>
                        </a:rPr>
                        <a:t>Analyser un problème de qualité de </a:t>
                      </a:r>
                      <a:br>
                        <a:rPr lang="fr-FR" sz="1600" dirty="0">
                          <a:solidFill>
                            <a:srgbClr val="000000"/>
                          </a:solidFill>
                          <a:latin typeface="Arial"/>
                          <a:ea typeface="Arial"/>
                          <a:cs typeface="Arial"/>
                          <a:sym typeface="Arial"/>
                        </a:rPr>
                      </a:br>
                      <a:r>
                        <a:rPr lang="fr-FR" sz="1600" dirty="0">
                          <a:solidFill>
                            <a:srgbClr val="000000"/>
                          </a:solidFill>
                          <a:latin typeface="Arial"/>
                          <a:ea typeface="Arial"/>
                          <a:cs typeface="Arial"/>
                          <a:sym typeface="Arial"/>
                        </a:rPr>
                        <a:t>la surveillance </a:t>
                      </a:r>
                      <a:endParaRPr sz="1600" dirty="0">
                        <a:solidFill>
                          <a:srgbClr val="000000"/>
                        </a:solidFill>
                        <a:latin typeface="Arial"/>
                        <a:ea typeface="Arial"/>
                        <a:cs typeface="Arial"/>
                        <a:sym typeface="Arial"/>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342900" marR="0" lvl="0" indent="-342900" algn="l" rtl="0">
                        <a:spcBef>
                          <a:spcPts val="0"/>
                        </a:spcBef>
                        <a:spcAft>
                          <a:spcPts val="0"/>
                        </a:spcAft>
                        <a:buClr>
                          <a:srgbClr val="000000"/>
                        </a:buClr>
                        <a:buSzPts val="1800"/>
                        <a:buFont typeface="Arial" panose="020B0604020202020204" pitchFamily="34" charset="0"/>
                        <a:buChar char="•"/>
                      </a:pPr>
                      <a:r>
                        <a:rPr lang="fr-FR" sz="1600" dirty="0">
                          <a:solidFill>
                            <a:srgbClr val="000000"/>
                          </a:solidFill>
                          <a:latin typeface="Arial"/>
                          <a:ea typeface="Arial"/>
                          <a:cs typeface="Arial"/>
                          <a:sym typeface="Arial"/>
                        </a:rPr>
                        <a:t>Diagramme d’arêtes de poisson</a:t>
                      </a:r>
                      <a:endParaRPr sz="1600" dirty="0"/>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r h="1507825">
                <a:tc>
                  <a:txBody>
                    <a:bodyPr/>
                    <a:lstStyle/>
                    <a:p>
                      <a:pPr marL="0" marR="0" lvl="0" indent="0" algn="l" rtl="0">
                        <a:spcBef>
                          <a:spcPts val="0"/>
                        </a:spcBef>
                        <a:spcAft>
                          <a:spcPts val="0"/>
                        </a:spcAft>
                        <a:buNone/>
                      </a:pPr>
                      <a:r>
                        <a:rPr lang="fr-FR" sz="1600" dirty="0">
                          <a:solidFill>
                            <a:srgbClr val="000000"/>
                          </a:solidFill>
                          <a:latin typeface="Arial"/>
                          <a:ea typeface="Arial"/>
                          <a:cs typeface="Arial"/>
                          <a:sym typeface="Arial"/>
                        </a:rPr>
                        <a:t>Mener une </a:t>
                      </a:r>
                      <a:r>
                        <a:rPr lang="fr-FR" sz="1600" dirty="0">
                          <a:solidFill>
                            <a:srgbClr val="000000"/>
                          </a:solidFill>
                        </a:rPr>
                        <a:t>investigation de</a:t>
                      </a:r>
                      <a:r>
                        <a:rPr lang="fr-FR" sz="1600" dirty="0">
                          <a:solidFill>
                            <a:srgbClr val="000000"/>
                          </a:solidFill>
                          <a:latin typeface="Arial"/>
                          <a:ea typeface="Arial"/>
                          <a:cs typeface="Arial"/>
                          <a:sym typeface="Arial"/>
                        </a:rPr>
                        <a:t> cas </a:t>
                      </a:r>
                      <a:r>
                        <a:rPr lang="fr-FR" sz="1600" u="sng" dirty="0">
                          <a:solidFill>
                            <a:srgbClr val="000000"/>
                          </a:solidFill>
                          <a:latin typeface="Arial"/>
                          <a:ea typeface="Arial"/>
                          <a:cs typeface="Arial"/>
                          <a:sym typeface="Arial"/>
                        </a:rPr>
                        <a:t>OU</a:t>
                      </a:r>
                      <a:br>
                        <a:rPr lang="fr-FR" sz="1600" dirty="0">
                          <a:solidFill>
                            <a:srgbClr val="000000"/>
                          </a:solidFill>
                          <a:latin typeface="Arial"/>
                          <a:ea typeface="Arial"/>
                          <a:cs typeface="Arial"/>
                          <a:sym typeface="Arial"/>
                        </a:rPr>
                      </a:br>
                      <a:r>
                        <a:rPr lang="fr-FR" sz="1600" dirty="0">
                          <a:solidFill>
                            <a:srgbClr val="000000"/>
                          </a:solidFill>
                          <a:latin typeface="Arial"/>
                          <a:ea typeface="Arial"/>
                          <a:cs typeface="Arial"/>
                          <a:sym typeface="Arial"/>
                        </a:rPr>
                        <a:t>Participer à une</a:t>
                      </a:r>
                      <a:r>
                        <a:rPr lang="fr-FR" sz="1600" dirty="0">
                          <a:solidFill>
                            <a:srgbClr val="000000"/>
                          </a:solidFill>
                        </a:rPr>
                        <a:t> investigation de flambée </a:t>
                      </a:r>
                      <a:endParaRPr sz="1600" dirty="0">
                        <a:solidFill>
                          <a:srgbClr val="000000"/>
                        </a:solidFill>
                        <a:latin typeface="Arial"/>
                        <a:ea typeface="Arial"/>
                        <a:cs typeface="Arial"/>
                        <a:sym typeface="Arial"/>
                      </a:endParaRPr>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342900" marR="0" lvl="0" indent="-342900" algn="l" rtl="0">
                        <a:spcBef>
                          <a:spcPts val="0"/>
                        </a:spcBef>
                        <a:spcAft>
                          <a:spcPts val="0"/>
                        </a:spcAft>
                        <a:buClr>
                          <a:srgbClr val="000000"/>
                        </a:buClr>
                        <a:buSzPts val="1800"/>
                        <a:buFont typeface="Arial" panose="020B0604020202020204" pitchFamily="34" charset="0"/>
                        <a:buChar char="•"/>
                      </a:pPr>
                      <a:r>
                        <a:rPr lang="fr-FR" sz="1600" dirty="0">
                          <a:solidFill>
                            <a:srgbClr val="000000"/>
                          </a:solidFill>
                          <a:latin typeface="Arial"/>
                          <a:ea typeface="Arial"/>
                          <a:cs typeface="Arial"/>
                          <a:sym typeface="Arial"/>
                        </a:rPr>
                        <a:t>Bref historique du cas/de l</a:t>
                      </a:r>
                      <a:r>
                        <a:rPr lang="fr-FR" sz="1600" dirty="0">
                          <a:solidFill>
                            <a:srgbClr val="000000"/>
                          </a:solidFill>
                        </a:rPr>
                        <a:t>a flambée</a:t>
                      </a:r>
                      <a:endParaRPr sz="1600" dirty="0"/>
                    </a:p>
                    <a:p>
                      <a:pPr marL="342900" marR="0" lvl="0" indent="-342900" algn="l" rtl="0">
                        <a:spcBef>
                          <a:spcPts val="0"/>
                        </a:spcBef>
                        <a:spcAft>
                          <a:spcPts val="0"/>
                        </a:spcAft>
                        <a:buClr>
                          <a:srgbClr val="000000"/>
                        </a:buClr>
                        <a:buSzPts val="1800"/>
                        <a:buFont typeface="Arial" panose="020B0604020202020204" pitchFamily="34" charset="0"/>
                        <a:buChar char="•"/>
                      </a:pPr>
                      <a:r>
                        <a:rPr lang="fr-FR" sz="1600" dirty="0">
                          <a:solidFill>
                            <a:srgbClr val="000000"/>
                          </a:solidFill>
                          <a:latin typeface="Arial"/>
                          <a:ea typeface="Arial"/>
                          <a:cs typeface="Arial"/>
                          <a:sym typeface="Arial"/>
                        </a:rPr>
                        <a:t>Définition du cas </a:t>
                      </a:r>
                      <a:endParaRPr sz="1600" dirty="0"/>
                    </a:p>
                    <a:p>
                      <a:pPr marL="342900" marR="0" lvl="0" indent="-342900" algn="l" rtl="0">
                        <a:spcBef>
                          <a:spcPts val="0"/>
                        </a:spcBef>
                        <a:spcAft>
                          <a:spcPts val="0"/>
                        </a:spcAft>
                        <a:buClr>
                          <a:srgbClr val="000000"/>
                        </a:buClr>
                        <a:buSzPts val="1800"/>
                        <a:buFont typeface="Arial" panose="020B0604020202020204" pitchFamily="34" charset="0"/>
                        <a:buChar char="•"/>
                      </a:pPr>
                      <a:r>
                        <a:rPr lang="fr-FR" sz="1600" dirty="0">
                          <a:solidFill>
                            <a:srgbClr val="000000"/>
                          </a:solidFill>
                          <a:latin typeface="Arial"/>
                          <a:ea typeface="Arial"/>
                          <a:cs typeface="Arial"/>
                          <a:sym typeface="Arial"/>
                        </a:rPr>
                        <a:t>Votre rôle </a:t>
                      </a:r>
                      <a:endParaRPr sz="1600" dirty="0"/>
                    </a:p>
                    <a:p>
                      <a:pPr marL="342900" marR="0" lvl="0" indent="-342900" algn="l" rtl="0">
                        <a:spcBef>
                          <a:spcPts val="0"/>
                        </a:spcBef>
                        <a:spcAft>
                          <a:spcPts val="0"/>
                        </a:spcAft>
                        <a:buClr>
                          <a:srgbClr val="000000"/>
                        </a:buClr>
                        <a:buSzPts val="1800"/>
                        <a:buFont typeface="Arial" panose="020B0604020202020204" pitchFamily="34" charset="0"/>
                        <a:buChar char="•"/>
                      </a:pPr>
                      <a:r>
                        <a:rPr lang="fr-FR" sz="1600" dirty="0">
                          <a:solidFill>
                            <a:srgbClr val="000000"/>
                          </a:solidFill>
                          <a:latin typeface="Arial"/>
                          <a:ea typeface="Arial"/>
                          <a:cs typeface="Arial"/>
                          <a:sym typeface="Arial"/>
                        </a:rPr>
                        <a:t>Résumé descriptif </a:t>
                      </a:r>
                      <a:endParaRPr sz="1600" dirty="0"/>
                    </a:p>
                    <a:p>
                      <a:pPr marL="342900" marR="0" lvl="0" indent="-342900" algn="l" rtl="0">
                        <a:spcBef>
                          <a:spcPts val="0"/>
                        </a:spcBef>
                        <a:spcAft>
                          <a:spcPts val="0"/>
                        </a:spcAft>
                        <a:buClr>
                          <a:srgbClr val="000000"/>
                        </a:buClr>
                        <a:buSzPts val="1800"/>
                        <a:buFont typeface="Arial" panose="020B0604020202020204" pitchFamily="34" charset="0"/>
                        <a:buChar char="•"/>
                      </a:pPr>
                      <a:r>
                        <a:rPr lang="fr-FR" sz="1600" dirty="0">
                          <a:solidFill>
                            <a:srgbClr val="000000"/>
                          </a:solidFill>
                          <a:latin typeface="Arial"/>
                          <a:ea typeface="Arial"/>
                          <a:cs typeface="Arial"/>
                          <a:sym typeface="Arial"/>
                        </a:rPr>
                        <a:t>Source d</a:t>
                      </a:r>
                      <a:r>
                        <a:rPr lang="fr-FR" sz="1600" dirty="0">
                          <a:solidFill>
                            <a:srgbClr val="000000"/>
                          </a:solidFill>
                        </a:rPr>
                        <a:t>e la flambée</a:t>
                      </a:r>
                      <a:r>
                        <a:rPr lang="fr-FR" sz="1600" dirty="0">
                          <a:solidFill>
                            <a:srgbClr val="000000"/>
                          </a:solidFill>
                          <a:latin typeface="Arial"/>
                          <a:ea typeface="Arial"/>
                          <a:cs typeface="Arial"/>
                          <a:sym typeface="Arial"/>
                        </a:rPr>
                        <a:t> (si identifiée)</a:t>
                      </a:r>
                      <a:endParaRPr sz="1600" dirty="0"/>
                    </a:p>
                    <a:p>
                      <a:pPr marL="342900" marR="0" lvl="0" indent="-342900" algn="l" rtl="0">
                        <a:spcBef>
                          <a:spcPts val="0"/>
                        </a:spcBef>
                        <a:spcAft>
                          <a:spcPts val="0"/>
                        </a:spcAft>
                        <a:buClr>
                          <a:srgbClr val="000000"/>
                        </a:buClr>
                        <a:buSzPts val="1800"/>
                        <a:buFont typeface="Arial" panose="020B0604020202020204" pitchFamily="34" charset="0"/>
                        <a:buChar char="•"/>
                      </a:pPr>
                      <a:r>
                        <a:rPr lang="fr-FR" sz="1600" dirty="0">
                          <a:solidFill>
                            <a:srgbClr val="000000"/>
                          </a:solidFill>
                        </a:rPr>
                        <a:t>Action</a:t>
                      </a:r>
                      <a:r>
                        <a:rPr lang="fr-FR" sz="1600" dirty="0">
                          <a:solidFill>
                            <a:srgbClr val="000000"/>
                          </a:solidFill>
                          <a:latin typeface="Arial"/>
                          <a:ea typeface="Arial"/>
                          <a:cs typeface="Arial"/>
                          <a:sym typeface="Arial"/>
                        </a:rPr>
                        <a:t> de santé publique prise</a:t>
                      </a:r>
                      <a:r>
                        <a:rPr lang="fr-FR" sz="1600" dirty="0">
                          <a:solidFill>
                            <a:srgbClr val="000000"/>
                          </a:solidFill>
                        </a:rPr>
                        <a:t> </a:t>
                      </a:r>
                      <a:endParaRPr sz="1600" dirty="0"/>
                    </a:p>
                  </a:txBody>
                  <a:tcPr marL="68575" marR="68575" marT="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5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Les mentors fournissent un soutien et des conseils sur les activités et leurs livrables</a:t>
            </a:r>
          </a:p>
          <a:p>
            <a:pPr marL="228600" lvl="0" indent="-228600" algn="l" rtl="0">
              <a:lnSpc>
                <a:spcPct val="100000"/>
              </a:lnSpc>
              <a:spcBef>
                <a:spcPts val="1000"/>
              </a:spcBef>
              <a:spcAft>
                <a:spcPts val="0"/>
              </a:spcAft>
              <a:buClr>
                <a:schemeClr val="dk1"/>
              </a:buClr>
              <a:buSzPts val="2800"/>
              <a:buChar char="•"/>
            </a:pPr>
            <a:r>
              <a:rPr lang="fr-FR" dirty="0"/>
              <a:t>On attend des mentors qu’ils :</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Suivent les progrès du mentoré</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Communiquent avec le mentoré par téléphone ou par courriel au moins une fois par semaine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Facilitent l'engagement multisectoriel en sensibilisant les autres secteurs et les partenaires concernés</a:t>
            </a:r>
          </a:p>
        </p:txBody>
      </p:sp>
      <p:sp>
        <p:nvSpPr>
          <p:cNvPr id="452" name="Google Shape;452;p5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Orientation et soutien technique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4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Directives pour les livrables</a:t>
            </a:r>
          </a:p>
        </p:txBody>
      </p:sp>
      <p:sp>
        <p:nvSpPr>
          <p:cNvPr id="343" name="Google Shape;343;p44"/>
          <p:cNvSpPr txBox="1"/>
          <p:nvPr/>
        </p:nvSpPr>
        <p:spPr>
          <a:xfrm>
            <a:off x="838200" y="1478857"/>
            <a:ext cx="6031200" cy="1611000"/>
          </a:xfrm>
          <a:prstGeom prst="rect">
            <a:avLst/>
          </a:prstGeom>
          <a:noFill/>
          <a:ln>
            <a:noFill/>
          </a:ln>
        </p:spPr>
        <p:txBody>
          <a:bodyPr spcFirstLastPara="1" wrap="square" lIns="91425" tIns="91425" rIns="91425" bIns="91425" anchor="t" anchorCtr="0">
            <a:spAutoFit/>
          </a:bodyPr>
          <a:lstStyle/>
          <a:p>
            <a:pPr marL="228600" lvl="0" indent="-228600" algn="l" rtl="0">
              <a:spcBef>
                <a:spcPts val="0"/>
              </a:spcBef>
              <a:spcAft>
                <a:spcPts val="0"/>
              </a:spcAft>
              <a:buClr>
                <a:schemeClr val="dk1"/>
              </a:buClr>
              <a:buSzPts val="2800"/>
              <a:buChar char="•"/>
            </a:pPr>
            <a:r>
              <a:rPr lang="fr-FR" sz="2800" dirty="0">
                <a:solidFill>
                  <a:schemeClr val="dk1"/>
                </a:solidFill>
              </a:rPr>
              <a:t>Ce guide vous aidera à :</a:t>
            </a:r>
          </a:p>
          <a:p>
            <a:pPr marL="685800" lvl="1" indent="-228600" algn="l" rtl="0">
              <a:spcBef>
                <a:spcPts val="1000"/>
              </a:spcBef>
              <a:spcAft>
                <a:spcPts val="0"/>
              </a:spcAft>
              <a:buClr>
                <a:srgbClr val="109648"/>
              </a:buClr>
              <a:buSzPts val="2400"/>
              <a:buFont typeface="Noto Sans Symbols"/>
              <a:buChar char="▪"/>
            </a:pPr>
            <a:r>
              <a:rPr lang="fr-FR" sz="2400" dirty="0">
                <a:solidFill>
                  <a:schemeClr val="dk1"/>
                </a:solidFill>
              </a:rPr>
              <a:t>Mener vos activités de terrain</a:t>
            </a:r>
          </a:p>
          <a:p>
            <a:pPr marL="685800" lvl="1" indent="-228600" algn="l" rtl="0">
              <a:spcBef>
                <a:spcPts val="1000"/>
              </a:spcBef>
              <a:spcAft>
                <a:spcPts val="0"/>
              </a:spcAft>
              <a:buClr>
                <a:srgbClr val="109648"/>
              </a:buClr>
              <a:buSzPts val="2400"/>
              <a:buFont typeface="Noto Sans Symbols"/>
              <a:buChar char="▪"/>
            </a:pPr>
            <a:r>
              <a:rPr lang="fr-FR" sz="2400" dirty="0">
                <a:solidFill>
                  <a:schemeClr val="dk1"/>
                </a:solidFill>
              </a:rPr>
              <a:t>Vous préparer pour l'atelier 3</a:t>
            </a:r>
          </a:p>
        </p:txBody>
      </p:sp>
      <p:pic>
        <p:nvPicPr>
          <p:cNvPr id="4" name="Picture 3" descr="Chart&#10;&#10;AI-generated content may be incorrect.">
            <a:extLst>
              <a:ext uri="{FF2B5EF4-FFF2-40B4-BE49-F238E27FC236}">
                <a16:creationId xmlns:a16="http://schemas.microsoft.com/office/drawing/2014/main" id="{0E0872ED-EBB3-D456-EF6E-D98D1B18970F}"/>
              </a:ext>
            </a:extLst>
          </p:cNvPr>
          <p:cNvPicPr>
            <a:picLocks noChangeAspect="1"/>
          </p:cNvPicPr>
          <p:nvPr/>
        </p:nvPicPr>
        <p:blipFill>
          <a:blip r:embed="rId3"/>
          <a:stretch>
            <a:fillRect/>
          </a:stretch>
        </p:blipFill>
        <p:spPr>
          <a:xfrm>
            <a:off x="6096000" y="1552771"/>
            <a:ext cx="3286940" cy="4430746"/>
          </a:xfrm>
          <a:prstGeom prst="rect">
            <a:avLst/>
          </a:prstGeom>
          <a:ln w="12700">
            <a:solidFill>
              <a:schemeClr val="tx1"/>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4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457200" lvl="1" indent="-457200" algn="l" rtl="0">
              <a:lnSpc>
                <a:spcPct val="100000"/>
              </a:lnSpc>
              <a:spcBef>
                <a:spcPts val="0"/>
              </a:spcBef>
              <a:spcAft>
                <a:spcPts val="0"/>
              </a:spcAft>
              <a:buClr>
                <a:schemeClr val="dk1"/>
              </a:buClr>
              <a:buSzPts val="2800"/>
              <a:buAutoNum type="arabicPeriod"/>
            </a:pPr>
            <a:r>
              <a:rPr lang="fr-FR" sz="2800" dirty="0"/>
              <a:t>Poursuivre l'examen et la synthèse des données de surveillance hebdomadaires</a:t>
            </a:r>
            <a:endParaRPr lang="fr-FR" dirty="0"/>
          </a:p>
          <a:p>
            <a:pPr marL="457200" lvl="1" indent="-457200" algn="l" rtl="0">
              <a:lnSpc>
                <a:spcPct val="100000"/>
              </a:lnSpc>
              <a:spcBef>
                <a:spcPts val="1000"/>
              </a:spcBef>
              <a:spcAft>
                <a:spcPts val="0"/>
              </a:spcAft>
              <a:buClr>
                <a:schemeClr val="dk1"/>
              </a:buClr>
              <a:buSzPts val="2800"/>
              <a:buAutoNum type="arabicPeriod"/>
            </a:pPr>
            <a:r>
              <a:rPr lang="fr-FR" sz="2800" dirty="0"/>
              <a:t>Calculer la promptitude et complétude des rapports de surveillance</a:t>
            </a:r>
            <a:endParaRPr lang="fr-FR" dirty="0"/>
          </a:p>
          <a:p>
            <a:pPr marL="457200" lvl="1" indent="-457200" algn="l" rtl="0">
              <a:lnSpc>
                <a:spcPct val="100000"/>
              </a:lnSpc>
              <a:spcBef>
                <a:spcPts val="1000"/>
              </a:spcBef>
              <a:spcAft>
                <a:spcPts val="0"/>
              </a:spcAft>
              <a:buClr>
                <a:schemeClr val="dk1"/>
              </a:buClr>
              <a:buSzPts val="2800"/>
              <a:buAutoNum type="arabicPeriod"/>
            </a:pPr>
            <a:r>
              <a:rPr lang="fr-FR" sz="2800" dirty="0"/>
              <a:t>Analyser un problème de qualité de la surveillance</a:t>
            </a:r>
            <a:endParaRPr lang="fr-FR" dirty="0"/>
          </a:p>
          <a:p>
            <a:pPr marL="457200" lvl="1" indent="-457200" algn="l" rtl="0">
              <a:lnSpc>
                <a:spcPct val="100000"/>
              </a:lnSpc>
              <a:spcBef>
                <a:spcPts val="1000"/>
              </a:spcBef>
              <a:spcAft>
                <a:spcPts val="0"/>
              </a:spcAft>
              <a:buClr>
                <a:schemeClr val="dk1"/>
              </a:buClr>
              <a:buSzPts val="2800"/>
              <a:buAutoNum type="arabicPeriod"/>
            </a:pPr>
            <a:r>
              <a:rPr lang="fr-FR" sz="2800" dirty="0"/>
              <a:t>Mener une investigation de cas </a:t>
            </a:r>
            <a:r>
              <a:rPr lang="fr-FR" sz="2800" u="sng" dirty="0"/>
              <a:t>OU</a:t>
            </a:r>
            <a:br>
              <a:rPr lang="fr-FR" sz="2800" dirty="0"/>
            </a:br>
            <a:r>
              <a:rPr lang="fr-FR" sz="2800" dirty="0"/>
              <a:t>Participer à l’investigation d’une flambée</a:t>
            </a:r>
            <a:endParaRPr lang="fr-FR" dirty="0"/>
          </a:p>
        </p:txBody>
      </p:sp>
      <p:sp>
        <p:nvSpPr>
          <p:cNvPr id="351" name="Google Shape;351;p4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Activités de terrain – Intervalle 2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4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dirty="0">
                <a:latin typeface="Franklin Gothic Medium" panose="020B0603020102020204" pitchFamily="34" charset="0"/>
              </a:rPr>
              <a:t>Activité 1 : Examen et synthèse des données de surveillance hebdomadaires</a:t>
            </a:r>
          </a:p>
        </p:txBody>
      </p:sp>
      <p:sp>
        <p:nvSpPr>
          <p:cNvPr id="358" name="Google Shape;358;p46"/>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600"/>
              <a:buChar char="•"/>
            </a:pPr>
            <a:r>
              <a:rPr lang="fr-FR" sz="2600" dirty="0"/>
              <a:t>Examen de 12 semaines de données</a:t>
            </a:r>
            <a:endParaRPr lang="fr-FR" dirty="0"/>
          </a:p>
          <a:p>
            <a:pPr marL="228600" lvl="0" indent="-228600" algn="l" rtl="0">
              <a:lnSpc>
                <a:spcPct val="100000"/>
              </a:lnSpc>
              <a:spcBef>
                <a:spcPts val="1000"/>
              </a:spcBef>
              <a:spcAft>
                <a:spcPts val="0"/>
              </a:spcAft>
              <a:buClr>
                <a:schemeClr val="dk1"/>
              </a:buClr>
              <a:buSzPts val="2600"/>
              <a:buChar char="•"/>
            </a:pPr>
            <a:r>
              <a:rPr lang="fr-FR" sz="2600" dirty="0"/>
              <a:t>Y a-t-il eu des cas de maladies inattendues ou d’importance pour la santé publique ?</a:t>
            </a:r>
            <a:endParaRPr lang="fr-FR" dirty="0"/>
          </a:p>
          <a:p>
            <a:pPr marL="228600" lvl="0" indent="-228600" algn="l" rtl="0">
              <a:lnSpc>
                <a:spcPct val="100000"/>
              </a:lnSpc>
              <a:spcBef>
                <a:spcPts val="1000"/>
              </a:spcBef>
              <a:spcAft>
                <a:spcPts val="0"/>
              </a:spcAft>
              <a:buClr>
                <a:schemeClr val="dk1"/>
              </a:buClr>
              <a:buSzPts val="2600"/>
              <a:buChar char="•"/>
            </a:pPr>
            <a:r>
              <a:rPr lang="fr-FR" sz="2600" dirty="0"/>
              <a:t>Quelles sont les maladies en augmentation ?</a:t>
            </a:r>
            <a:endParaRPr lang="fr-FR" dirty="0"/>
          </a:p>
          <a:p>
            <a:pPr marL="228600" lvl="0" indent="-228600" algn="l" rtl="0">
              <a:lnSpc>
                <a:spcPct val="100000"/>
              </a:lnSpc>
              <a:spcBef>
                <a:spcPts val="500"/>
              </a:spcBef>
              <a:spcAft>
                <a:spcPts val="0"/>
              </a:spcAft>
              <a:buClr>
                <a:schemeClr val="dk1"/>
              </a:buClr>
              <a:buSzPts val="2600"/>
              <a:buChar char="•"/>
            </a:pPr>
            <a:r>
              <a:rPr lang="fr-FR" sz="2600" dirty="0"/>
              <a:t>Quelle est la trajectoire des épidémies en cours ? </a:t>
            </a:r>
            <a:endParaRPr lang="fr-FR" dirty="0"/>
          </a:p>
          <a:p>
            <a:pPr marL="800100" lvl="1" indent="-342900" algn="l" rtl="0">
              <a:lnSpc>
                <a:spcPct val="100000"/>
              </a:lnSpc>
              <a:spcBef>
                <a:spcPts val="500"/>
              </a:spcBef>
              <a:spcAft>
                <a:spcPts val="0"/>
              </a:spcAft>
              <a:buSzPts val="2200"/>
              <a:buFont typeface="Wingdings" panose="05000000000000000000" pitchFamily="2" charset="2"/>
              <a:buChar char="§"/>
            </a:pPr>
            <a:r>
              <a:rPr lang="fr-FR" sz="2200" dirty="0"/>
              <a:t>Le nombre de cas augmente-t-il ou l'épidémie est-elle maîtrisée ?</a:t>
            </a:r>
            <a:endParaRPr lang="fr-FR" dirty="0"/>
          </a:p>
          <a:p>
            <a:pPr marL="228600" lvl="0" indent="-228600" algn="l" rtl="0">
              <a:lnSpc>
                <a:spcPct val="100000"/>
              </a:lnSpc>
              <a:spcBef>
                <a:spcPts val="1000"/>
              </a:spcBef>
              <a:spcAft>
                <a:spcPts val="0"/>
              </a:spcAft>
              <a:buClr>
                <a:schemeClr val="dk1"/>
              </a:buClr>
              <a:buSzPts val="2600"/>
              <a:buChar char="•"/>
            </a:pPr>
            <a:r>
              <a:rPr lang="fr-FR" sz="2600" dirty="0"/>
              <a:t>Y a-t-il des structures sanitaires qui ne font pas de notification zéro ?</a:t>
            </a:r>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4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Utiliser 12 semaines de données</a:t>
            </a:r>
          </a:p>
        </p:txBody>
      </p:sp>
      <p:pic>
        <p:nvPicPr>
          <p:cNvPr id="365" name="Google Shape;365;p47"/>
          <p:cNvPicPr preferRelativeResize="0"/>
          <p:nvPr/>
        </p:nvPicPr>
        <p:blipFill rotWithShape="1">
          <a:blip r:embed="rId3">
            <a:alphaModFix/>
          </a:blip>
          <a:srcRect/>
          <a:stretch/>
        </p:blipFill>
        <p:spPr>
          <a:xfrm>
            <a:off x="6096000" y="1403459"/>
            <a:ext cx="5824640" cy="3077505"/>
          </a:xfrm>
          <a:prstGeom prst="rect">
            <a:avLst/>
          </a:prstGeom>
          <a:noFill/>
          <a:ln>
            <a:noFill/>
          </a:ln>
        </p:spPr>
      </p:pic>
      <p:pic>
        <p:nvPicPr>
          <p:cNvPr id="366" name="Google Shape;366;p47"/>
          <p:cNvPicPr preferRelativeResize="0"/>
          <p:nvPr/>
        </p:nvPicPr>
        <p:blipFill rotWithShape="1">
          <a:blip r:embed="rId4">
            <a:alphaModFix/>
          </a:blip>
          <a:srcRect/>
          <a:stretch/>
        </p:blipFill>
        <p:spPr>
          <a:xfrm>
            <a:off x="169150" y="2961252"/>
            <a:ext cx="5926850" cy="3332998"/>
          </a:xfrm>
          <a:prstGeom prst="rect">
            <a:avLst/>
          </a:prstGeom>
          <a:noFill/>
          <a:ln>
            <a:noFill/>
          </a:ln>
        </p:spPr>
      </p:pic>
      <p:sp>
        <p:nvSpPr>
          <p:cNvPr id="2" name="TextBox 1">
            <a:extLst>
              <a:ext uri="{FF2B5EF4-FFF2-40B4-BE49-F238E27FC236}">
                <a16:creationId xmlns:a16="http://schemas.microsoft.com/office/drawing/2014/main" id="{5606FEBA-6EFE-6A44-04F9-922E206EAF8E}"/>
              </a:ext>
            </a:extLst>
          </p:cNvPr>
          <p:cNvSpPr txBox="1"/>
          <p:nvPr/>
        </p:nvSpPr>
        <p:spPr>
          <a:xfrm>
            <a:off x="220255" y="2963461"/>
            <a:ext cx="5824640" cy="523220"/>
          </a:xfrm>
          <a:prstGeom prst="rect">
            <a:avLst/>
          </a:prstGeom>
          <a:solidFill>
            <a:schemeClr val="bg1"/>
          </a:solidFill>
        </p:spPr>
        <p:txBody>
          <a:bodyPr wrap="square" rtlCol="0">
            <a:spAutoFit/>
          </a:bodyPr>
          <a:lstStyle/>
          <a:p>
            <a:r>
              <a:rPr lang="fr-FR" b="1" dirty="0"/>
              <a:t>Figure 1 : Incidence de la rougeole, par statut de survie et par semaine - District A, semaines 1 à 20, 2024</a:t>
            </a:r>
          </a:p>
        </p:txBody>
      </p:sp>
      <p:sp>
        <p:nvSpPr>
          <p:cNvPr id="3" name="TextBox 2">
            <a:extLst>
              <a:ext uri="{FF2B5EF4-FFF2-40B4-BE49-F238E27FC236}">
                <a16:creationId xmlns:a16="http://schemas.microsoft.com/office/drawing/2014/main" id="{A0FCA0DE-BA23-AF5D-A2AE-599FC49C8412}"/>
              </a:ext>
            </a:extLst>
          </p:cNvPr>
          <p:cNvSpPr txBox="1"/>
          <p:nvPr/>
        </p:nvSpPr>
        <p:spPr>
          <a:xfrm>
            <a:off x="271360" y="3879300"/>
            <a:ext cx="369332" cy="1657163"/>
          </a:xfrm>
          <a:prstGeom prst="rect">
            <a:avLst/>
          </a:prstGeom>
          <a:solidFill>
            <a:schemeClr val="bg1"/>
          </a:solidFill>
        </p:spPr>
        <p:txBody>
          <a:bodyPr vert="vert270" wrap="square" rtlCol="0">
            <a:spAutoFit/>
          </a:bodyPr>
          <a:lstStyle/>
          <a:p>
            <a:pPr algn="ctr"/>
            <a:r>
              <a:rPr lang="fr-FR" sz="1200" b="1" dirty="0">
                <a:solidFill>
                  <a:schemeClr val="tx2">
                    <a:lumMod val="50000"/>
                  </a:schemeClr>
                </a:solidFill>
              </a:rPr>
              <a:t>Nombre de cas</a:t>
            </a:r>
          </a:p>
        </p:txBody>
      </p:sp>
      <p:sp>
        <p:nvSpPr>
          <p:cNvPr id="4" name="TextBox 3">
            <a:extLst>
              <a:ext uri="{FF2B5EF4-FFF2-40B4-BE49-F238E27FC236}">
                <a16:creationId xmlns:a16="http://schemas.microsoft.com/office/drawing/2014/main" id="{C464A8DA-DC07-346C-0F41-A91319304482}"/>
              </a:ext>
            </a:extLst>
          </p:cNvPr>
          <p:cNvSpPr txBox="1"/>
          <p:nvPr/>
        </p:nvSpPr>
        <p:spPr>
          <a:xfrm>
            <a:off x="3642976" y="3583502"/>
            <a:ext cx="862642" cy="612155"/>
          </a:xfrm>
          <a:prstGeom prst="rect">
            <a:avLst/>
          </a:prstGeom>
          <a:solidFill>
            <a:schemeClr val="bg1"/>
          </a:solidFill>
        </p:spPr>
        <p:txBody>
          <a:bodyPr wrap="square" rtlCol="0">
            <a:spAutoFit/>
          </a:bodyPr>
          <a:lstStyle/>
          <a:p>
            <a:pPr>
              <a:lnSpc>
                <a:spcPct val="150000"/>
              </a:lnSpc>
            </a:pPr>
            <a:r>
              <a:rPr lang="fr-FR" sz="1200" dirty="0">
                <a:solidFill>
                  <a:schemeClr val="tx2">
                    <a:lumMod val="50000"/>
                  </a:schemeClr>
                </a:solidFill>
              </a:rPr>
              <a:t>Décédé</a:t>
            </a:r>
          </a:p>
          <a:p>
            <a:pPr>
              <a:lnSpc>
                <a:spcPct val="150000"/>
              </a:lnSpc>
            </a:pPr>
            <a:r>
              <a:rPr lang="fr-FR" sz="1200" dirty="0">
                <a:solidFill>
                  <a:schemeClr val="tx2">
                    <a:lumMod val="50000"/>
                  </a:schemeClr>
                </a:solidFill>
              </a:rPr>
              <a:t>Survivant</a:t>
            </a:r>
          </a:p>
        </p:txBody>
      </p:sp>
      <p:sp>
        <p:nvSpPr>
          <p:cNvPr id="5" name="TextBox 4">
            <a:extLst>
              <a:ext uri="{FF2B5EF4-FFF2-40B4-BE49-F238E27FC236}">
                <a16:creationId xmlns:a16="http://schemas.microsoft.com/office/drawing/2014/main" id="{EE5B0E69-5E35-2182-1122-F65A7859F470}"/>
              </a:ext>
            </a:extLst>
          </p:cNvPr>
          <p:cNvSpPr txBox="1"/>
          <p:nvPr/>
        </p:nvSpPr>
        <p:spPr>
          <a:xfrm>
            <a:off x="6147105" y="1384458"/>
            <a:ext cx="5824640" cy="523220"/>
          </a:xfrm>
          <a:prstGeom prst="rect">
            <a:avLst/>
          </a:prstGeom>
          <a:solidFill>
            <a:schemeClr val="bg1"/>
          </a:solidFill>
        </p:spPr>
        <p:txBody>
          <a:bodyPr wrap="square" rtlCol="0">
            <a:spAutoFit/>
          </a:bodyPr>
          <a:lstStyle/>
          <a:p>
            <a:r>
              <a:rPr lang="fr-FR" b="1" dirty="0"/>
              <a:t>Figure 2 : Incidence de la grippe, par semaine - Village B, semaines 1 à 20, 2024</a:t>
            </a:r>
          </a:p>
        </p:txBody>
      </p:sp>
      <p:pic>
        <p:nvPicPr>
          <p:cNvPr id="11" name="Picture 10">
            <a:extLst>
              <a:ext uri="{FF2B5EF4-FFF2-40B4-BE49-F238E27FC236}">
                <a16:creationId xmlns:a16="http://schemas.microsoft.com/office/drawing/2014/main" id="{58F334DB-AA32-04EF-EC49-2FF123ADAB82}"/>
              </a:ext>
            </a:extLst>
          </p:cNvPr>
          <p:cNvPicPr>
            <a:picLocks noChangeAspect="1"/>
          </p:cNvPicPr>
          <p:nvPr/>
        </p:nvPicPr>
        <p:blipFill>
          <a:blip r:embed="rId5"/>
          <a:stretch>
            <a:fillRect/>
          </a:stretch>
        </p:blipFill>
        <p:spPr>
          <a:xfrm>
            <a:off x="8414122" y="4175185"/>
            <a:ext cx="1708052" cy="196203"/>
          </a:xfrm>
          <a:prstGeom prst="rect">
            <a:avLst/>
          </a:prstGeom>
        </p:spPr>
      </p:pic>
      <p:pic>
        <p:nvPicPr>
          <p:cNvPr id="12" name="Picture 11">
            <a:extLst>
              <a:ext uri="{FF2B5EF4-FFF2-40B4-BE49-F238E27FC236}">
                <a16:creationId xmlns:a16="http://schemas.microsoft.com/office/drawing/2014/main" id="{07F232F4-7B0E-2659-0016-96B4A5E47811}"/>
              </a:ext>
            </a:extLst>
          </p:cNvPr>
          <p:cNvPicPr>
            <a:picLocks noChangeAspect="1"/>
          </p:cNvPicPr>
          <p:nvPr/>
        </p:nvPicPr>
        <p:blipFill>
          <a:blip r:embed="rId5"/>
          <a:stretch>
            <a:fillRect/>
          </a:stretch>
        </p:blipFill>
        <p:spPr>
          <a:xfrm>
            <a:off x="2449880" y="5943039"/>
            <a:ext cx="1708052" cy="196203"/>
          </a:xfrm>
          <a:prstGeom prst="rect">
            <a:avLst/>
          </a:prstGeom>
        </p:spPr>
      </p:pic>
      <p:pic>
        <p:nvPicPr>
          <p:cNvPr id="16" name="Picture 15">
            <a:extLst>
              <a:ext uri="{FF2B5EF4-FFF2-40B4-BE49-F238E27FC236}">
                <a16:creationId xmlns:a16="http://schemas.microsoft.com/office/drawing/2014/main" id="{EE22604D-DF79-7F56-5C8F-8F2B79BE361D}"/>
              </a:ext>
            </a:extLst>
          </p:cNvPr>
          <p:cNvPicPr>
            <a:picLocks noChangeAspect="1"/>
          </p:cNvPicPr>
          <p:nvPr/>
        </p:nvPicPr>
        <p:blipFill>
          <a:blip r:embed="rId6"/>
          <a:stretch>
            <a:fillRect/>
          </a:stretch>
        </p:blipFill>
        <p:spPr>
          <a:xfrm>
            <a:off x="6308024" y="2372112"/>
            <a:ext cx="152421" cy="121937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4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dirty="0">
                <a:latin typeface="Franklin Gothic Medium" panose="020B0603020102020204" pitchFamily="34" charset="0"/>
              </a:rPr>
              <a:t>Activité 2 : Promptitude et complétude </a:t>
            </a:r>
            <a:br>
              <a:rPr lang="fr-FR" sz="4200" dirty="0">
                <a:latin typeface="Franklin Gothic Medium" panose="020B0603020102020204" pitchFamily="34" charset="0"/>
              </a:rPr>
            </a:br>
            <a:r>
              <a:rPr lang="fr-FR" sz="4200" dirty="0">
                <a:latin typeface="Franklin Gothic Medium" panose="020B0603020102020204" pitchFamily="34" charset="0"/>
              </a:rPr>
              <a:t>des rapports de surveillance</a:t>
            </a:r>
          </a:p>
        </p:txBody>
      </p:sp>
      <p:sp>
        <p:nvSpPr>
          <p:cNvPr id="373" name="Google Shape;373;p48"/>
          <p:cNvSpPr txBox="1">
            <a:spLocks noGrp="1"/>
          </p:cNvSpPr>
          <p:nvPr>
            <p:ph type="body" idx="1"/>
          </p:nvPr>
        </p:nvSpPr>
        <p:spPr>
          <a:xfrm>
            <a:off x="838200" y="1116548"/>
            <a:ext cx="10515600" cy="3869520"/>
          </a:xfrm>
          <a:prstGeom prst="rect">
            <a:avLst/>
          </a:prstGeom>
          <a:noFill/>
          <a:ln>
            <a:noFill/>
          </a:ln>
        </p:spPr>
        <p:txBody>
          <a:bodyPr spcFirstLastPara="1" wrap="square" lIns="91425" tIns="45700" rIns="91425" bIns="45700" anchor="t" anchorCtr="0">
            <a:noAutofit/>
          </a:bodyPr>
          <a:lstStyle/>
          <a:p>
            <a:pPr marL="457200" lvl="1" indent="-457200" algn="l" rtl="0">
              <a:lnSpc>
                <a:spcPct val="100000"/>
              </a:lnSpc>
              <a:spcBef>
                <a:spcPts val="0"/>
              </a:spcBef>
              <a:spcAft>
                <a:spcPts val="0"/>
              </a:spcAft>
              <a:buClr>
                <a:schemeClr val="dk1"/>
              </a:buClr>
              <a:buSzPts val="2800"/>
              <a:buFont typeface="Arial"/>
              <a:buChar char="•"/>
            </a:pPr>
            <a:endParaRPr lang="fr-FR" sz="2800" dirty="0"/>
          </a:p>
          <a:p>
            <a:pPr marL="457200" lvl="1" indent="-457200" algn="l" rtl="0">
              <a:lnSpc>
                <a:spcPct val="100000"/>
              </a:lnSpc>
              <a:spcBef>
                <a:spcPts val="0"/>
              </a:spcBef>
              <a:spcAft>
                <a:spcPts val="0"/>
              </a:spcAft>
              <a:buClr>
                <a:schemeClr val="dk1"/>
              </a:buClr>
              <a:buSzPts val="2800"/>
              <a:buFont typeface="Arial"/>
              <a:buChar char="•"/>
            </a:pPr>
            <a:r>
              <a:rPr lang="fr-FR" sz="2800" dirty="0"/>
              <a:t>Créez un tableau qui montre l'état des rapports de chaque structure sanitaire de votre juridiction depuis le début de votre formation FETP-Première ligne jusqu'à la dernière semaine des activités de terrain 1</a:t>
            </a:r>
            <a:endParaRPr lang="fr-FR" dirty="0"/>
          </a:p>
          <a:p>
            <a:pPr marL="457200" lvl="1" indent="-457200" algn="l" rtl="0">
              <a:lnSpc>
                <a:spcPct val="100000"/>
              </a:lnSpc>
              <a:spcBef>
                <a:spcPts val="1000"/>
              </a:spcBef>
              <a:spcAft>
                <a:spcPts val="0"/>
              </a:spcAft>
              <a:buClr>
                <a:schemeClr val="dk1"/>
              </a:buClr>
              <a:buSzPts val="2800"/>
              <a:buFont typeface="Arial"/>
              <a:buChar char="•"/>
            </a:pPr>
            <a:r>
              <a:rPr lang="fr-FR" sz="2800" dirty="0"/>
              <a:t>Si les données sont disponibles, remontez jusqu'à un mois avant le début de votre formation FETP-Première ligne</a:t>
            </a: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4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Modèle</a:t>
            </a:r>
          </a:p>
        </p:txBody>
      </p:sp>
      <p:graphicFrame>
        <p:nvGraphicFramePr>
          <p:cNvPr id="380" name="Google Shape;380;p49"/>
          <p:cNvGraphicFramePr/>
          <p:nvPr>
            <p:extLst>
              <p:ext uri="{D42A27DB-BD31-4B8C-83A1-F6EECF244321}">
                <p14:modId xmlns:p14="http://schemas.microsoft.com/office/powerpoint/2010/main" val="916208961"/>
              </p:ext>
            </p:extLst>
          </p:nvPr>
        </p:nvGraphicFramePr>
        <p:xfrm>
          <a:off x="972457" y="2241074"/>
          <a:ext cx="9972750" cy="2926080"/>
        </p:xfrm>
        <a:graphic>
          <a:graphicData uri="http://schemas.openxmlformats.org/drawingml/2006/table">
            <a:tbl>
              <a:tblPr>
                <a:noFill/>
                <a:tableStyleId>{CC19ED74-4365-4879-A276-99F194007D88}</a:tableStyleId>
              </a:tblPr>
              <a:tblGrid>
                <a:gridCol w="2329800">
                  <a:extLst>
                    <a:ext uri="{9D8B030D-6E8A-4147-A177-3AD203B41FA5}">
                      <a16:colId xmlns:a16="http://schemas.microsoft.com/office/drawing/2014/main" val="20000"/>
                    </a:ext>
                  </a:extLst>
                </a:gridCol>
                <a:gridCol w="636975">
                  <a:extLst>
                    <a:ext uri="{9D8B030D-6E8A-4147-A177-3AD203B41FA5}">
                      <a16:colId xmlns:a16="http://schemas.microsoft.com/office/drawing/2014/main" val="20001"/>
                    </a:ext>
                  </a:extLst>
                </a:gridCol>
                <a:gridCol w="621475">
                  <a:extLst>
                    <a:ext uri="{9D8B030D-6E8A-4147-A177-3AD203B41FA5}">
                      <a16:colId xmlns:a16="http://schemas.microsoft.com/office/drawing/2014/main" val="20002"/>
                    </a:ext>
                  </a:extLst>
                </a:gridCol>
                <a:gridCol w="638450">
                  <a:extLst>
                    <a:ext uri="{9D8B030D-6E8A-4147-A177-3AD203B41FA5}">
                      <a16:colId xmlns:a16="http://schemas.microsoft.com/office/drawing/2014/main" val="20003"/>
                    </a:ext>
                  </a:extLst>
                </a:gridCol>
                <a:gridCol w="638450">
                  <a:extLst>
                    <a:ext uri="{9D8B030D-6E8A-4147-A177-3AD203B41FA5}">
                      <a16:colId xmlns:a16="http://schemas.microsoft.com/office/drawing/2014/main" val="20004"/>
                    </a:ext>
                  </a:extLst>
                </a:gridCol>
                <a:gridCol w="536575">
                  <a:extLst>
                    <a:ext uri="{9D8B030D-6E8A-4147-A177-3AD203B41FA5}">
                      <a16:colId xmlns:a16="http://schemas.microsoft.com/office/drawing/2014/main" val="20005"/>
                    </a:ext>
                  </a:extLst>
                </a:gridCol>
                <a:gridCol w="740325">
                  <a:extLst>
                    <a:ext uri="{9D8B030D-6E8A-4147-A177-3AD203B41FA5}">
                      <a16:colId xmlns:a16="http://schemas.microsoft.com/office/drawing/2014/main" val="20006"/>
                    </a:ext>
                  </a:extLst>
                </a:gridCol>
                <a:gridCol w="638450">
                  <a:extLst>
                    <a:ext uri="{9D8B030D-6E8A-4147-A177-3AD203B41FA5}">
                      <a16:colId xmlns:a16="http://schemas.microsoft.com/office/drawing/2014/main" val="20007"/>
                    </a:ext>
                  </a:extLst>
                </a:gridCol>
                <a:gridCol w="638450">
                  <a:extLst>
                    <a:ext uri="{9D8B030D-6E8A-4147-A177-3AD203B41FA5}">
                      <a16:colId xmlns:a16="http://schemas.microsoft.com/office/drawing/2014/main" val="20008"/>
                    </a:ext>
                  </a:extLst>
                </a:gridCol>
                <a:gridCol w="638450">
                  <a:extLst>
                    <a:ext uri="{9D8B030D-6E8A-4147-A177-3AD203B41FA5}">
                      <a16:colId xmlns:a16="http://schemas.microsoft.com/office/drawing/2014/main" val="20009"/>
                    </a:ext>
                  </a:extLst>
                </a:gridCol>
                <a:gridCol w="638450">
                  <a:extLst>
                    <a:ext uri="{9D8B030D-6E8A-4147-A177-3AD203B41FA5}">
                      <a16:colId xmlns:a16="http://schemas.microsoft.com/office/drawing/2014/main" val="20010"/>
                    </a:ext>
                  </a:extLst>
                </a:gridCol>
                <a:gridCol w="638450">
                  <a:extLst>
                    <a:ext uri="{9D8B030D-6E8A-4147-A177-3AD203B41FA5}">
                      <a16:colId xmlns:a16="http://schemas.microsoft.com/office/drawing/2014/main" val="20011"/>
                    </a:ext>
                  </a:extLst>
                </a:gridCol>
                <a:gridCol w="638450">
                  <a:extLst>
                    <a:ext uri="{9D8B030D-6E8A-4147-A177-3AD203B41FA5}">
                      <a16:colId xmlns:a16="http://schemas.microsoft.com/office/drawing/2014/main" val="20012"/>
                    </a:ext>
                  </a:extLst>
                </a:gridCol>
              </a:tblGrid>
              <a:tr h="193300">
                <a:tc>
                  <a:txBody>
                    <a:bodyPr/>
                    <a:lstStyle/>
                    <a:p>
                      <a:pPr marL="0" marR="0" lvl="0" indent="0" algn="l" rtl="0">
                        <a:spcBef>
                          <a:spcPts val="0"/>
                        </a:spcBef>
                        <a:spcAft>
                          <a:spcPts val="0"/>
                        </a:spcAft>
                        <a:buNone/>
                      </a:pPr>
                      <a:r>
                        <a:rPr lang="fr-FR" sz="2400" b="1" u="none" strike="noStrike" cap="none" noProof="0" dirty="0">
                          <a:solidFill>
                            <a:srgbClr val="000000"/>
                          </a:solidFill>
                          <a:latin typeface="Arial"/>
                          <a:ea typeface="Arial"/>
                          <a:cs typeface="Arial"/>
                          <a:sym typeface="Arial"/>
                        </a:rPr>
                        <a:t> </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gridSpan="12">
                  <a:txBody>
                    <a:bodyPr/>
                    <a:lstStyle/>
                    <a:p>
                      <a:pPr marL="0" marR="0" lvl="0" indent="0" algn="ctr" rtl="0">
                        <a:spcBef>
                          <a:spcPts val="0"/>
                        </a:spcBef>
                        <a:spcAft>
                          <a:spcPts val="0"/>
                        </a:spcAft>
                        <a:buNone/>
                      </a:pPr>
                      <a:r>
                        <a:rPr lang="fr-FR" sz="2400" b="1" u="none" strike="noStrike" cap="none" noProof="0" dirty="0">
                          <a:solidFill>
                            <a:srgbClr val="000000"/>
                          </a:solidFill>
                          <a:latin typeface="Arial"/>
                          <a:ea typeface="Arial"/>
                          <a:cs typeface="Arial"/>
                          <a:sym typeface="Arial"/>
                        </a:rPr>
                        <a:t>Semaine</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708725">
                <a:tc>
                  <a:txBody>
                    <a:bodyPr/>
                    <a:lstStyle/>
                    <a:p>
                      <a:pPr marL="0" marR="0" lvl="0" indent="0" algn="l" rtl="0">
                        <a:spcBef>
                          <a:spcPts val="0"/>
                        </a:spcBef>
                        <a:spcAft>
                          <a:spcPts val="0"/>
                        </a:spcAft>
                        <a:buNone/>
                      </a:pPr>
                      <a:r>
                        <a:rPr lang="fr-FR" sz="2400" b="1" u="none" strike="noStrike" cap="none" noProof="0" dirty="0">
                          <a:solidFill>
                            <a:srgbClr val="000000"/>
                          </a:solidFill>
                          <a:latin typeface="Arial"/>
                          <a:ea typeface="Arial"/>
                          <a:cs typeface="Arial"/>
                          <a:sym typeface="Arial"/>
                        </a:rPr>
                        <a:t>Nom de l'établissement</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a:txBody>
                    <a:bodyPr/>
                    <a:lstStyle/>
                    <a:p>
                      <a:pPr marL="0" marR="0" lvl="0" indent="0" algn="ctr" rtl="0">
                        <a:spcBef>
                          <a:spcPts val="0"/>
                        </a:spcBef>
                        <a:spcAft>
                          <a:spcPts val="0"/>
                        </a:spcAft>
                        <a:buNone/>
                      </a:pPr>
                      <a:r>
                        <a:rPr lang="fr-FR" sz="2400" u="none" strike="noStrike" cap="none" noProof="0" dirty="0">
                          <a:solidFill>
                            <a:srgbClr val="000000"/>
                          </a:solidFill>
                          <a:latin typeface="Arial"/>
                          <a:ea typeface="Arial"/>
                          <a:cs typeface="Arial"/>
                          <a:sym typeface="Arial"/>
                        </a:rPr>
                        <a:t>1</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a:txBody>
                    <a:bodyPr/>
                    <a:lstStyle/>
                    <a:p>
                      <a:pPr marL="0" marR="0" lvl="0" indent="0" algn="ctr" rtl="0">
                        <a:spcBef>
                          <a:spcPts val="0"/>
                        </a:spcBef>
                        <a:spcAft>
                          <a:spcPts val="0"/>
                        </a:spcAft>
                        <a:buNone/>
                      </a:pPr>
                      <a:r>
                        <a:rPr lang="fr-FR" sz="2400" u="none" strike="noStrike" cap="none" noProof="0" dirty="0">
                          <a:solidFill>
                            <a:srgbClr val="000000"/>
                          </a:solidFill>
                          <a:latin typeface="Arial"/>
                          <a:ea typeface="Arial"/>
                          <a:cs typeface="Arial"/>
                          <a:sym typeface="Arial"/>
                        </a:rPr>
                        <a:t>2</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a:txBody>
                    <a:bodyPr/>
                    <a:lstStyle/>
                    <a:p>
                      <a:pPr marL="0" marR="0" lvl="0" indent="0" algn="ctr" rtl="0">
                        <a:spcBef>
                          <a:spcPts val="0"/>
                        </a:spcBef>
                        <a:spcAft>
                          <a:spcPts val="0"/>
                        </a:spcAft>
                        <a:buNone/>
                      </a:pPr>
                      <a:r>
                        <a:rPr lang="fr-FR" sz="2400" u="none" strike="noStrike" cap="none" noProof="0" dirty="0">
                          <a:solidFill>
                            <a:srgbClr val="000000"/>
                          </a:solidFill>
                          <a:latin typeface="Arial"/>
                          <a:ea typeface="Arial"/>
                          <a:cs typeface="Arial"/>
                          <a:sym typeface="Arial"/>
                        </a:rPr>
                        <a:t>3</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a:txBody>
                    <a:bodyPr/>
                    <a:lstStyle/>
                    <a:p>
                      <a:pPr marL="0" marR="0" lvl="0" indent="0" algn="ctr" rtl="0">
                        <a:spcBef>
                          <a:spcPts val="0"/>
                        </a:spcBef>
                        <a:spcAft>
                          <a:spcPts val="0"/>
                        </a:spcAft>
                        <a:buNone/>
                      </a:pPr>
                      <a:r>
                        <a:rPr lang="fr-FR" sz="2400" u="none" strike="noStrike" cap="none" noProof="0" dirty="0">
                          <a:solidFill>
                            <a:srgbClr val="000000"/>
                          </a:solidFill>
                          <a:latin typeface="Arial"/>
                          <a:ea typeface="Arial"/>
                          <a:cs typeface="Arial"/>
                          <a:sym typeface="Arial"/>
                        </a:rPr>
                        <a:t>4</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a:txBody>
                    <a:bodyPr/>
                    <a:lstStyle/>
                    <a:p>
                      <a:pPr marL="0" marR="0" lvl="0" indent="0" algn="ctr" rtl="0">
                        <a:spcBef>
                          <a:spcPts val="0"/>
                        </a:spcBef>
                        <a:spcAft>
                          <a:spcPts val="0"/>
                        </a:spcAft>
                        <a:buNone/>
                      </a:pPr>
                      <a:r>
                        <a:rPr lang="fr-FR" sz="2400" u="none" strike="noStrike" cap="none" noProof="0" dirty="0">
                          <a:solidFill>
                            <a:srgbClr val="000000"/>
                          </a:solidFill>
                          <a:latin typeface="Arial"/>
                          <a:ea typeface="Arial"/>
                          <a:cs typeface="Arial"/>
                          <a:sym typeface="Arial"/>
                        </a:rPr>
                        <a:t>5</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a:txBody>
                    <a:bodyPr/>
                    <a:lstStyle/>
                    <a:p>
                      <a:pPr marL="0" marR="0" lvl="0" indent="0" algn="ctr" rtl="0">
                        <a:spcBef>
                          <a:spcPts val="0"/>
                        </a:spcBef>
                        <a:spcAft>
                          <a:spcPts val="0"/>
                        </a:spcAft>
                        <a:buNone/>
                      </a:pPr>
                      <a:r>
                        <a:rPr lang="fr-FR" sz="2400" u="none" strike="noStrike" cap="none" noProof="0" dirty="0">
                          <a:solidFill>
                            <a:srgbClr val="000000"/>
                          </a:solidFill>
                          <a:latin typeface="Arial"/>
                          <a:ea typeface="Arial"/>
                          <a:cs typeface="Arial"/>
                          <a:sym typeface="Arial"/>
                        </a:rPr>
                        <a:t>6</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a:txBody>
                    <a:bodyPr/>
                    <a:lstStyle/>
                    <a:p>
                      <a:pPr marL="0" marR="0" lvl="0" indent="0" algn="ctr" rtl="0">
                        <a:spcBef>
                          <a:spcPts val="0"/>
                        </a:spcBef>
                        <a:spcAft>
                          <a:spcPts val="0"/>
                        </a:spcAft>
                        <a:buNone/>
                      </a:pPr>
                      <a:r>
                        <a:rPr lang="fr-FR" sz="2400" u="none" strike="noStrike" cap="none" noProof="0" dirty="0">
                          <a:solidFill>
                            <a:srgbClr val="000000"/>
                          </a:solidFill>
                          <a:latin typeface="Arial"/>
                          <a:ea typeface="Arial"/>
                          <a:cs typeface="Arial"/>
                          <a:sym typeface="Arial"/>
                        </a:rPr>
                        <a:t>7</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a:txBody>
                    <a:bodyPr/>
                    <a:lstStyle/>
                    <a:p>
                      <a:pPr marL="0" marR="0" lvl="0" indent="0" algn="ctr" rtl="0">
                        <a:spcBef>
                          <a:spcPts val="0"/>
                        </a:spcBef>
                        <a:spcAft>
                          <a:spcPts val="0"/>
                        </a:spcAft>
                        <a:buNone/>
                      </a:pPr>
                      <a:r>
                        <a:rPr lang="fr-FR" sz="2400" u="none" strike="noStrike" cap="none" noProof="0" dirty="0">
                          <a:solidFill>
                            <a:srgbClr val="000000"/>
                          </a:solidFill>
                          <a:latin typeface="Arial"/>
                          <a:ea typeface="Arial"/>
                          <a:cs typeface="Arial"/>
                          <a:sym typeface="Arial"/>
                        </a:rPr>
                        <a:t>8</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a:txBody>
                    <a:bodyPr/>
                    <a:lstStyle/>
                    <a:p>
                      <a:pPr marL="0" marR="0" lvl="0" indent="0" algn="ctr" rtl="0">
                        <a:spcBef>
                          <a:spcPts val="0"/>
                        </a:spcBef>
                        <a:spcAft>
                          <a:spcPts val="0"/>
                        </a:spcAft>
                        <a:buNone/>
                      </a:pPr>
                      <a:r>
                        <a:rPr lang="fr-FR" sz="2400" u="none" strike="noStrike" cap="none" noProof="0" dirty="0">
                          <a:solidFill>
                            <a:srgbClr val="000000"/>
                          </a:solidFill>
                          <a:latin typeface="Arial"/>
                          <a:ea typeface="Arial"/>
                          <a:cs typeface="Arial"/>
                          <a:sym typeface="Arial"/>
                        </a:rPr>
                        <a:t>9</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a:txBody>
                    <a:bodyPr/>
                    <a:lstStyle/>
                    <a:p>
                      <a:pPr marL="0" marR="0" lvl="0" indent="0" algn="ctr" rtl="0">
                        <a:spcBef>
                          <a:spcPts val="0"/>
                        </a:spcBef>
                        <a:spcAft>
                          <a:spcPts val="0"/>
                        </a:spcAft>
                        <a:buNone/>
                      </a:pPr>
                      <a:r>
                        <a:rPr lang="fr-FR" sz="2400" u="none" strike="noStrike" cap="none" noProof="0" dirty="0">
                          <a:solidFill>
                            <a:srgbClr val="000000"/>
                          </a:solidFill>
                          <a:latin typeface="Arial"/>
                          <a:ea typeface="Arial"/>
                          <a:cs typeface="Arial"/>
                          <a:sym typeface="Arial"/>
                        </a:rPr>
                        <a:t>10</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a:txBody>
                    <a:bodyPr/>
                    <a:lstStyle/>
                    <a:p>
                      <a:pPr marL="0" marR="0" lvl="0" indent="0" algn="ctr" rtl="0">
                        <a:spcBef>
                          <a:spcPts val="0"/>
                        </a:spcBef>
                        <a:spcAft>
                          <a:spcPts val="0"/>
                        </a:spcAft>
                        <a:buNone/>
                      </a:pPr>
                      <a:r>
                        <a:rPr lang="fr-FR" sz="2400" u="none" strike="noStrike" cap="none" noProof="0" dirty="0">
                          <a:solidFill>
                            <a:srgbClr val="000000"/>
                          </a:solidFill>
                          <a:latin typeface="Arial"/>
                          <a:ea typeface="Arial"/>
                          <a:cs typeface="Arial"/>
                          <a:sym typeface="Arial"/>
                        </a:rPr>
                        <a:t>11</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tc>
                  <a:txBody>
                    <a:bodyPr/>
                    <a:lstStyle/>
                    <a:p>
                      <a:pPr marL="0" marR="0" lvl="0" indent="0" algn="ctr" rtl="0">
                        <a:spcBef>
                          <a:spcPts val="0"/>
                        </a:spcBef>
                        <a:spcAft>
                          <a:spcPts val="0"/>
                        </a:spcAft>
                        <a:buNone/>
                      </a:pPr>
                      <a:r>
                        <a:rPr lang="fr-FR" sz="2400" u="none" strike="noStrike" cap="none" noProof="0" dirty="0">
                          <a:solidFill>
                            <a:srgbClr val="000000"/>
                          </a:solidFill>
                          <a:latin typeface="Arial"/>
                          <a:ea typeface="Arial"/>
                          <a:cs typeface="Arial"/>
                          <a:sym typeface="Arial"/>
                        </a:rPr>
                        <a:t>12</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E7E6E6"/>
                    </a:solidFill>
                  </a:tcPr>
                </a:tc>
                <a:extLst>
                  <a:ext uri="{0D108BD9-81ED-4DB2-BD59-A6C34878D82A}">
                    <a16:rowId xmlns:a16="http://schemas.microsoft.com/office/drawing/2014/main" val="10001"/>
                  </a:ext>
                </a:extLst>
              </a:tr>
              <a:tr h="354350">
                <a:tc>
                  <a:txBody>
                    <a:bodyPr/>
                    <a:lstStyle/>
                    <a:p>
                      <a:pPr marL="0" marR="0" lvl="0" indent="0" algn="l" rtl="0">
                        <a:spcBef>
                          <a:spcPts val="0"/>
                        </a:spcBef>
                        <a:spcAft>
                          <a:spcPts val="0"/>
                        </a:spcAft>
                        <a:buNone/>
                      </a:pPr>
                      <a:r>
                        <a:rPr lang="fr-FR" sz="2400" u="none" strike="noStrike" cap="none" noProof="0" dirty="0">
                          <a:solidFill>
                            <a:srgbClr val="000000"/>
                          </a:solidFill>
                          <a:latin typeface="Arial"/>
                          <a:ea typeface="Arial"/>
                          <a:cs typeface="Arial"/>
                          <a:sym typeface="Arial"/>
                        </a:rPr>
                        <a:t>A</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tcPr>
                </a:tc>
                <a:tc>
                  <a:txBody>
                    <a:bodyPr/>
                    <a:lstStyle/>
                    <a:p>
                      <a:pPr marL="0" marR="0" lvl="0" indent="0" algn="ctr" rtl="0">
                        <a:spcBef>
                          <a:spcPts val="0"/>
                        </a:spcBef>
                        <a:spcAft>
                          <a:spcPts val="0"/>
                        </a:spcAft>
                        <a:buNone/>
                      </a:pPr>
                      <a:r>
                        <a:rPr lang="fr-FR" sz="2400" noProof="0" dirty="0">
                          <a:latin typeface="Arial" panose="020B0604020202020204" pitchFamily="34" charset="0"/>
                          <a:cs typeface="Arial" panose="020B0604020202020204" pitchFamily="34" charset="0"/>
                        </a:rPr>
                        <a:t>R</a:t>
                      </a:r>
                      <a:endParaRPr lang="fr-FR" sz="2800" u="none" strike="noStrike" cap="none" noProof="0" dirty="0">
                        <a:solidFill>
                          <a:srgbClr val="000000"/>
                        </a:solidFill>
                        <a:latin typeface="Arial" panose="020B0604020202020204" pitchFamily="34" charset="0"/>
                        <a:ea typeface="Calibri"/>
                        <a:cs typeface="Arial" panose="020B0604020202020204" pitchFamily="34" charset="0"/>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2400" noProof="0" dirty="0">
                          <a:latin typeface="Arial" panose="020B0604020202020204" pitchFamily="34" charset="0"/>
                          <a:cs typeface="Arial" panose="020B0604020202020204" pitchFamily="34" charset="0"/>
                        </a:rPr>
                        <a:t>R</a:t>
                      </a:r>
                      <a:endParaRPr lang="fr-FR" sz="2800" u="none" strike="noStrike" cap="none" noProof="0" dirty="0">
                        <a:solidFill>
                          <a:srgbClr val="000000"/>
                        </a:solidFill>
                        <a:latin typeface="Arial" panose="020B0604020202020204" pitchFamily="34" charset="0"/>
                        <a:ea typeface="Calibri"/>
                        <a:cs typeface="Arial" panose="020B0604020202020204" pitchFamily="34" charset="0"/>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M</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M</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en-US" sz="2400" u="none" strike="noStrike" cap="none" noProof="0" dirty="0">
                          <a:solidFill>
                            <a:srgbClr val="000000"/>
                          </a:solidFill>
                          <a:latin typeface="Arial" panose="020B0604020202020204" pitchFamily="34" charset="0"/>
                          <a:ea typeface="Calibri"/>
                          <a:cs typeface="Arial" panose="020B0604020202020204" pitchFamily="34" charset="0"/>
                          <a:sym typeface="Calibri"/>
                        </a:rPr>
                        <a:t>T</a:t>
                      </a:r>
                      <a:endParaRPr lang="fr-FR" sz="2800" u="none" strike="noStrike" cap="none" noProof="0" dirty="0">
                        <a:solidFill>
                          <a:srgbClr val="000000"/>
                        </a:solidFill>
                        <a:latin typeface="Arial" panose="020B0604020202020204" pitchFamily="34" charset="0"/>
                        <a:ea typeface="Calibri"/>
                        <a:cs typeface="Arial" panose="020B0604020202020204" pitchFamily="34" charset="0"/>
                        <a:sym typeface="Calibri"/>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lvl="0" indent="0" algn="ctr" rtl="0">
                        <a:spcBef>
                          <a:spcPts val="0"/>
                        </a:spcBef>
                        <a:spcAft>
                          <a:spcPts val="0"/>
                        </a:spcAft>
                        <a:buClr>
                          <a:schemeClr val="dk1"/>
                        </a:buClr>
                        <a:buFont typeface="Arial"/>
                        <a:buNone/>
                      </a:pPr>
                      <a:r>
                        <a:rPr lang="en-US" sz="2400" u="none" strike="noStrike" cap="none" noProof="0" dirty="0">
                          <a:solidFill>
                            <a:schemeClr val="dk1"/>
                          </a:solidFill>
                          <a:latin typeface="Arial" panose="020B0604020202020204" pitchFamily="34" charset="0"/>
                          <a:ea typeface="Calibri"/>
                          <a:cs typeface="Arial" panose="020B0604020202020204" pitchFamily="34" charset="0"/>
                          <a:sym typeface="Calibri"/>
                        </a:rPr>
                        <a:t>T</a:t>
                      </a:r>
                      <a:endParaRPr lang="fr-FR" sz="2800" u="none" strike="noStrike" cap="none" noProof="0" dirty="0">
                        <a:solidFill>
                          <a:srgbClr val="000000"/>
                        </a:solidFill>
                        <a:latin typeface="Arial" panose="020B0604020202020204" pitchFamily="34" charset="0"/>
                        <a:ea typeface="Calibri"/>
                        <a:cs typeface="Arial" panose="020B0604020202020204" pitchFamily="34" charset="0"/>
                        <a:sym typeface="Calibri"/>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marR="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sz="2400" u="none" strike="noStrike" cap="none" noProof="0" dirty="0">
                        <a:solidFill>
                          <a:srgbClr val="000000"/>
                        </a:solidFill>
                        <a:latin typeface="Arial" panose="020B0604020202020204" pitchFamily="34" charset="0"/>
                        <a:ea typeface="Arial"/>
                        <a:cs typeface="Arial" panose="020B0604020202020204" pitchFamily="34" charset="0"/>
                        <a:sym typeface="Arial"/>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sz="2400" u="none" strike="noStrike" cap="none" noProof="0" dirty="0">
                        <a:solidFill>
                          <a:srgbClr val="000000"/>
                        </a:solidFill>
                        <a:latin typeface="Arial" panose="020B0604020202020204" pitchFamily="34" charset="0"/>
                        <a:ea typeface="Arial"/>
                        <a:cs typeface="Arial" panose="020B0604020202020204" pitchFamily="34" charset="0"/>
                        <a:sym typeface="Arial"/>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sz="2400" u="none" strike="noStrike" cap="none" noProof="0" dirty="0">
                        <a:solidFill>
                          <a:srgbClr val="000000"/>
                        </a:solidFill>
                        <a:latin typeface="Arial" panose="020B0604020202020204" pitchFamily="34" charset="0"/>
                        <a:ea typeface="Arial"/>
                        <a:cs typeface="Arial" panose="020B0604020202020204" pitchFamily="34" charset="0"/>
                        <a:sym typeface="Arial"/>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en-US" sz="2400" noProof="0" dirty="0">
                          <a:solidFill>
                            <a:schemeClr val="dk1"/>
                          </a:solidFill>
                          <a:latin typeface="Arial" panose="020B0604020202020204" pitchFamily="34" charset="0"/>
                          <a:cs typeface="Arial" panose="020B0604020202020204" pitchFamily="34" charset="0"/>
                        </a:rPr>
                        <a:t>T</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lvl="0" indent="0" algn="ctr" rtl="0">
                        <a:spcBef>
                          <a:spcPts val="0"/>
                        </a:spcBef>
                        <a:spcAft>
                          <a:spcPts val="0"/>
                        </a:spcAft>
                        <a:buNone/>
                      </a:pPr>
                      <a:r>
                        <a:rPr lang="en-US" sz="2400" noProof="0" dirty="0">
                          <a:solidFill>
                            <a:schemeClr val="dk1"/>
                          </a:solidFill>
                          <a:latin typeface="Arial" panose="020B0604020202020204" pitchFamily="34" charset="0"/>
                          <a:cs typeface="Arial" panose="020B0604020202020204" pitchFamily="34" charset="0"/>
                        </a:rPr>
                        <a:t>T</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extLst>
                  <a:ext uri="{0D108BD9-81ED-4DB2-BD59-A6C34878D82A}">
                    <a16:rowId xmlns:a16="http://schemas.microsoft.com/office/drawing/2014/main" val="10002"/>
                  </a:ext>
                </a:extLst>
              </a:tr>
              <a:tr h="354350">
                <a:tc>
                  <a:txBody>
                    <a:bodyPr/>
                    <a:lstStyle/>
                    <a:p>
                      <a:pPr marL="0" marR="0" lvl="0" indent="0" algn="l" rtl="0">
                        <a:spcBef>
                          <a:spcPts val="0"/>
                        </a:spcBef>
                        <a:spcAft>
                          <a:spcPts val="0"/>
                        </a:spcAft>
                        <a:buNone/>
                      </a:pPr>
                      <a:r>
                        <a:rPr lang="fr-FR" sz="2400" u="none" strike="noStrike" cap="none" noProof="0" dirty="0">
                          <a:solidFill>
                            <a:srgbClr val="000000"/>
                          </a:solidFill>
                          <a:latin typeface="Arial"/>
                          <a:ea typeface="Arial"/>
                          <a:cs typeface="Arial"/>
                          <a:sym typeface="Arial"/>
                        </a:rPr>
                        <a:t>B</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tcPr>
                </a:tc>
                <a:tc>
                  <a:txBody>
                    <a:bodyPr/>
                    <a:lstStyle/>
                    <a:p>
                      <a:pPr marL="0" lvl="0" indent="0" algn="ctr" rtl="0">
                        <a:spcBef>
                          <a:spcPts val="0"/>
                        </a:spcBef>
                        <a:spcAft>
                          <a:spcPts val="0"/>
                        </a:spcAft>
                        <a:buNone/>
                      </a:pPr>
                      <a:r>
                        <a:rPr lang="en-US" sz="2400" noProof="0" dirty="0">
                          <a:solidFill>
                            <a:schemeClr val="dk1"/>
                          </a:solidFill>
                          <a:latin typeface="Arial" panose="020B0604020202020204" pitchFamily="34" charset="0"/>
                          <a:cs typeface="Arial" panose="020B0604020202020204" pitchFamily="34" charset="0"/>
                        </a:rPr>
                        <a:t>T</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M</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r>
                        <a:rPr lang="fr-FR" sz="2400" noProof="0" dirty="0">
                          <a:latin typeface="Arial" panose="020B0604020202020204" pitchFamily="34" charset="0"/>
                          <a:cs typeface="Arial" panose="020B0604020202020204" pitchFamily="34" charset="0"/>
                        </a:rPr>
                        <a:t>R</a:t>
                      </a:r>
                      <a:endParaRPr lang="fr-FR" sz="2800" u="none" strike="noStrike" cap="none" noProof="0" dirty="0">
                        <a:solidFill>
                          <a:srgbClr val="000000"/>
                        </a:solidFill>
                        <a:latin typeface="Arial" panose="020B0604020202020204" pitchFamily="34" charset="0"/>
                        <a:ea typeface="Calibri"/>
                        <a:cs typeface="Arial" panose="020B0604020202020204" pitchFamily="34" charset="0"/>
                        <a:sym typeface="Calibri"/>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M</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M</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en-US" sz="2400" noProof="0" dirty="0">
                          <a:solidFill>
                            <a:schemeClr val="dk1"/>
                          </a:solidFill>
                          <a:latin typeface="Arial" panose="020B0604020202020204" pitchFamily="34" charset="0"/>
                          <a:cs typeface="Arial" panose="020B0604020202020204" pitchFamily="34" charset="0"/>
                        </a:rPr>
                        <a:t>T</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lvl="0" indent="0" algn="ctr" rtl="0">
                        <a:spcBef>
                          <a:spcPts val="0"/>
                        </a:spcBef>
                        <a:spcAft>
                          <a:spcPts val="0"/>
                        </a:spcAft>
                        <a:buNone/>
                      </a:pPr>
                      <a:r>
                        <a:rPr lang="en-US" sz="2400" noProof="0" dirty="0">
                          <a:solidFill>
                            <a:schemeClr val="dk1"/>
                          </a:solidFill>
                          <a:latin typeface="Arial" panose="020B0604020202020204" pitchFamily="34" charset="0"/>
                          <a:cs typeface="Arial" panose="020B0604020202020204" pitchFamily="34" charset="0"/>
                        </a:rPr>
                        <a:t>T</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extLst>
                  <a:ext uri="{0D108BD9-81ED-4DB2-BD59-A6C34878D82A}">
                    <a16:rowId xmlns:a16="http://schemas.microsoft.com/office/drawing/2014/main" val="10003"/>
                  </a:ext>
                </a:extLst>
              </a:tr>
              <a:tr h="354350">
                <a:tc>
                  <a:txBody>
                    <a:bodyPr/>
                    <a:lstStyle/>
                    <a:p>
                      <a:pPr marL="0" marR="0" lvl="0" indent="0" algn="l" rtl="0">
                        <a:spcBef>
                          <a:spcPts val="0"/>
                        </a:spcBef>
                        <a:spcAft>
                          <a:spcPts val="0"/>
                        </a:spcAft>
                        <a:buNone/>
                      </a:pPr>
                      <a:r>
                        <a:rPr lang="fr-FR" sz="2400" u="none" strike="noStrike" cap="none" noProof="0" dirty="0">
                          <a:solidFill>
                            <a:srgbClr val="000000"/>
                          </a:solidFill>
                          <a:latin typeface="Arial"/>
                          <a:ea typeface="Arial"/>
                          <a:cs typeface="Arial"/>
                          <a:sym typeface="Arial"/>
                        </a:rPr>
                        <a:t>C</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M</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M</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M</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2400" noProof="0" dirty="0">
                          <a:latin typeface="Arial" panose="020B0604020202020204" pitchFamily="34" charset="0"/>
                          <a:cs typeface="Arial" panose="020B0604020202020204" pitchFamily="34" charset="0"/>
                        </a:rPr>
                        <a:t>M</a:t>
                      </a:r>
                      <a:endParaRPr lang="fr-FR" sz="2800" u="none" strike="noStrike" cap="none" noProof="0" dirty="0">
                        <a:solidFill>
                          <a:srgbClr val="000000"/>
                        </a:solidFill>
                        <a:latin typeface="Arial" panose="020B0604020202020204" pitchFamily="34" charset="0"/>
                        <a:ea typeface="Calibri"/>
                        <a:cs typeface="Arial" panose="020B0604020202020204" pitchFamily="34" charset="0"/>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Clr>
                          <a:schemeClr val="dk1"/>
                        </a:buClr>
                        <a:buFont typeface="Arial"/>
                        <a:buNone/>
                      </a:pPr>
                      <a:r>
                        <a:rPr lang="en-US" sz="2400" noProof="0" dirty="0">
                          <a:solidFill>
                            <a:schemeClr val="dk1"/>
                          </a:solidFill>
                          <a:latin typeface="Arial" panose="020B0604020202020204" pitchFamily="34" charset="0"/>
                          <a:cs typeface="Arial" panose="020B0604020202020204" pitchFamily="34" charset="0"/>
                        </a:rPr>
                        <a:t>T</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lvl="0" indent="0" algn="ctr" rtl="0">
                        <a:spcBef>
                          <a:spcPts val="0"/>
                        </a:spcBef>
                        <a:spcAft>
                          <a:spcPts val="0"/>
                        </a:spcAft>
                        <a:buNone/>
                      </a:pPr>
                      <a:r>
                        <a:rPr lang="en-US" sz="2400" noProof="0" dirty="0">
                          <a:solidFill>
                            <a:schemeClr val="dk1"/>
                          </a:solidFill>
                          <a:latin typeface="Arial" panose="020B0604020202020204" pitchFamily="34" charset="0"/>
                          <a:cs typeface="Arial" panose="020B0604020202020204" pitchFamily="34" charset="0"/>
                        </a:rPr>
                        <a:t>T</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lvl="0" indent="0" algn="ctr" rtl="0">
                        <a:spcBef>
                          <a:spcPts val="0"/>
                        </a:spcBef>
                        <a:spcAft>
                          <a:spcPts val="0"/>
                        </a:spcAft>
                        <a:buNone/>
                      </a:pPr>
                      <a:r>
                        <a:rPr lang="en-US" sz="2400" noProof="0" dirty="0">
                          <a:solidFill>
                            <a:schemeClr val="dk1"/>
                          </a:solidFill>
                          <a:latin typeface="Arial" panose="020B0604020202020204" pitchFamily="34" charset="0"/>
                          <a:cs typeface="Arial" panose="020B0604020202020204" pitchFamily="34" charset="0"/>
                        </a:rPr>
                        <a:t>T</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lvl="0" indent="0" algn="ctr" rtl="0">
                        <a:spcBef>
                          <a:spcPts val="0"/>
                        </a:spcBef>
                        <a:spcAft>
                          <a:spcPts val="0"/>
                        </a:spcAft>
                        <a:buNone/>
                      </a:pPr>
                      <a:r>
                        <a:rPr lang="en-US" sz="2400" noProof="0" dirty="0">
                          <a:solidFill>
                            <a:schemeClr val="dk1"/>
                          </a:solidFill>
                          <a:latin typeface="Arial" panose="020B0604020202020204" pitchFamily="34" charset="0"/>
                          <a:cs typeface="Arial" panose="020B0604020202020204" pitchFamily="34" charset="0"/>
                        </a:rPr>
                        <a:t>T</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lvl="0" indent="0" algn="ctr" rtl="0">
                        <a:spcBef>
                          <a:spcPts val="0"/>
                        </a:spcBef>
                        <a:spcAft>
                          <a:spcPts val="0"/>
                        </a:spcAft>
                        <a:buNone/>
                      </a:pPr>
                      <a:r>
                        <a:rPr lang="en-US" sz="2400" noProof="0" dirty="0">
                          <a:solidFill>
                            <a:schemeClr val="dk1"/>
                          </a:solidFill>
                          <a:latin typeface="Arial" panose="020B0604020202020204" pitchFamily="34" charset="0"/>
                          <a:cs typeface="Arial" panose="020B0604020202020204" pitchFamily="34" charset="0"/>
                        </a:rPr>
                        <a:t>T</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extLst>
                  <a:ext uri="{0D108BD9-81ED-4DB2-BD59-A6C34878D82A}">
                    <a16:rowId xmlns:a16="http://schemas.microsoft.com/office/drawing/2014/main" val="10004"/>
                  </a:ext>
                </a:extLst>
              </a:tr>
              <a:tr h="354350">
                <a:tc>
                  <a:txBody>
                    <a:bodyPr/>
                    <a:lstStyle/>
                    <a:p>
                      <a:pPr marL="0" marR="0" lvl="0" indent="0" algn="l" rtl="0">
                        <a:spcBef>
                          <a:spcPts val="0"/>
                        </a:spcBef>
                        <a:spcAft>
                          <a:spcPts val="0"/>
                        </a:spcAft>
                        <a:buNone/>
                      </a:pPr>
                      <a:r>
                        <a:rPr lang="fr-FR" sz="2400" u="none" strike="noStrike" cap="none" noProof="0" dirty="0">
                          <a:solidFill>
                            <a:srgbClr val="000000"/>
                          </a:solidFill>
                          <a:latin typeface="Arial"/>
                          <a:ea typeface="Arial"/>
                          <a:cs typeface="Arial"/>
                          <a:sym typeface="Arial"/>
                        </a:rPr>
                        <a:t>D</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M</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M</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M</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marR="0" lvl="0" indent="0" algn="ctr" rtl="0">
                        <a:spcBef>
                          <a:spcPts val="0"/>
                        </a:spcBef>
                        <a:spcAft>
                          <a:spcPts val="0"/>
                        </a:spcAft>
                        <a:buNone/>
                      </a:pPr>
                      <a:r>
                        <a:rPr lang="fr-FR" sz="2400" noProof="0" dirty="0">
                          <a:latin typeface="Arial" panose="020B0604020202020204" pitchFamily="34" charset="0"/>
                          <a:cs typeface="Arial" panose="020B0604020202020204" pitchFamily="34" charset="0"/>
                        </a:rPr>
                        <a:t>R</a:t>
                      </a:r>
                      <a:endParaRPr lang="fr-FR" sz="2800" u="none" strike="noStrike" cap="none" noProof="0" dirty="0">
                        <a:solidFill>
                          <a:srgbClr val="000000"/>
                        </a:solidFill>
                        <a:latin typeface="Arial" panose="020B0604020202020204" pitchFamily="34" charset="0"/>
                        <a:ea typeface="Calibri"/>
                        <a:cs typeface="Arial" panose="020B0604020202020204" pitchFamily="34" charset="0"/>
                        <a:sym typeface="Calibri"/>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Arial"/>
                        </a:rPr>
                        <a:t>T</a:t>
                      </a:r>
                      <a:endParaRPr kumimoji="0" lang="fr-FR"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Arial"/>
                        </a:rPr>
                        <a:t>T</a:t>
                      </a:r>
                      <a:endParaRPr kumimoji="0" lang="fr-FR"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Arial"/>
                        </a:rPr>
                        <a:t>T</a:t>
                      </a:r>
                      <a:endParaRPr kumimoji="0" lang="fr-FR"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T</a:t>
                      </a:r>
                      <a:endParaRPr kumimoji="0" lang="fr-FR"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extLst>
                  <a:ext uri="{0D108BD9-81ED-4DB2-BD59-A6C34878D82A}">
                    <a16:rowId xmlns:a16="http://schemas.microsoft.com/office/drawing/2014/main" val="10005"/>
                  </a:ext>
                </a:extLst>
              </a:tr>
              <a:tr h="354350">
                <a:tc>
                  <a:txBody>
                    <a:bodyPr/>
                    <a:lstStyle/>
                    <a:p>
                      <a:pPr marL="0" marR="0" lvl="0" indent="0" algn="l" rtl="0">
                        <a:spcBef>
                          <a:spcPts val="0"/>
                        </a:spcBef>
                        <a:spcAft>
                          <a:spcPts val="0"/>
                        </a:spcAft>
                        <a:buNone/>
                      </a:pPr>
                      <a:r>
                        <a:rPr lang="fr-FR" sz="2400" u="none" strike="noStrike" cap="none" noProof="0" dirty="0">
                          <a:solidFill>
                            <a:srgbClr val="000000"/>
                          </a:solidFill>
                          <a:latin typeface="Arial"/>
                          <a:ea typeface="Arial"/>
                          <a:cs typeface="Arial"/>
                          <a:sym typeface="Arial"/>
                        </a:rPr>
                        <a:t>E</a:t>
                      </a:r>
                      <a:endParaRPr lang="fr-FR" sz="2800" u="none" strike="noStrike" cap="none" noProof="0" dirty="0">
                        <a:solidFill>
                          <a:srgbClr val="000000"/>
                        </a:solidFill>
                        <a:latin typeface="Calibri"/>
                        <a:ea typeface="Calibri"/>
                        <a:cs typeface="Calibri"/>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M</a:t>
                      </a:r>
                      <a:endParaRPr lang="fr-FR" noProof="0" dirty="0">
                        <a:latin typeface="Arial" panose="020B0604020202020204" pitchFamily="34" charset="0"/>
                        <a:cs typeface="Arial" panose="020B0604020202020204" pitchFamily="34" charset="0"/>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marR="0" lvl="0" indent="0" algn="ctr" rtl="0">
                        <a:spcBef>
                          <a:spcPts val="0"/>
                        </a:spcBef>
                        <a:spcAft>
                          <a:spcPts val="0"/>
                        </a:spcAft>
                        <a:buNone/>
                      </a:pPr>
                      <a:r>
                        <a:rPr lang="fr-FR" sz="2400" noProof="0" dirty="0">
                          <a:latin typeface="Arial" panose="020B0604020202020204" pitchFamily="34" charset="0"/>
                          <a:cs typeface="Arial" panose="020B0604020202020204" pitchFamily="34" charset="0"/>
                        </a:rPr>
                        <a:t>R</a:t>
                      </a:r>
                      <a:endParaRPr lang="fr-FR" sz="2800" u="none" strike="noStrike" cap="none" noProof="0" dirty="0">
                        <a:solidFill>
                          <a:srgbClr val="000000"/>
                        </a:solidFill>
                        <a:latin typeface="Arial" panose="020B0604020202020204" pitchFamily="34" charset="0"/>
                        <a:ea typeface="Calibri"/>
                        <a:cs typeface="Arial" panose="020B0604020202020204" pitchFamily="34" charset="0"/>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Clr>
                          <a:schemeClr val="dk1"/>
                        </a:buClr>
                        <a:buFont typeface="Arial"/>
                        <a:buNone/>
                      </a:pPr>
                      <a:r>
                        <a:rPr lang="fr-FR" sz="2400" noProof="0" dirty="0">
                          <a:solidFill>
                            <a:schemeClr val="dk1"/>
                          </a:solidFill>
                          <a:latin typeface="Arial" panose="020B0604020202020204" pitchFamily="34" charset="0"/>
                          <a:cs typeface="Arial" panose="020B0604020202020204" pitchFamily="34" charset="0"/>
                        </a:rPr>
                        <a:t>M</a:t>
                      </a:r>
                      <a:endParaRPr lang="fr-FR" sz="2800" u="none" strike="noStrike" cap="none" noProof="0" dirty="0">
                        <a:solidFill>
                          <a:srgbClr val="000000"/>
                        </a:solidFill>
                        <a:latin typeface="Arial" panose="020B0604020202020204" pitchFamily="34" charset="0"/>
                        <a:ea typeface="Calibri"/>
                        <a:cs typeface="Arial" panose="020B0604020202020204" pitchFamily="34" charset="0"/>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00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Clr>
                          <a:schemeClr val="dk1"/>
                        </a:buClr>
                        <a:buFont typeface="Arial"/>
                        <a:buNone/>
                      </a:pPr>
                      <a:r>
                        <a:rPr lang="en-US" sz="2400" u="none" strike="noStrike" cap="none" noProof="0" dirty="0">
                          <a:solidFill>
                            <a:schemeClr val="dk1"/>
                          </a:solidFill>
                          <a:latin typeface="Arial" panose="020B0604020202020204" pitchFamily="34" charset="0"/>
                          <a:ea typeface="Calibri"/>
                          <a:cs typeface="Arial" panose="020B0604020202020204" pitchFamily="34" charset="0"/>
                          <a:sym typeface="Calibri"/>
                        </a:rPr>
                        <a:t>T</a:t>
                      </a:r>
                      <a:endParaRPr lang="fr-FR" sz="2800" u="none" strike="noStrike" cap="none" noProof="0" dirty="0">
                        <a:solidFill>
                          <a:srgbClr val="000000"/>
                        </a:solidFill>
                        <a:latin typeface="Arial" panose="020B0604020202020204" pitchFamily="34" charset="0"/>
                        <a:ea typeface="Calibri"/>
                        <a:cs typeface="Arial" panose="020B0604020202020204" pitchFamily="34" charset="0"/>
                        <a:sym typeface="Calibri"/>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marR="0" lvl="0" indent="0" algn="ctr" rtl="0">
                        <a:spcBef>
                          <a:spcPts val="0"/>
                        </a:spcBef>
                        <a:spcAft>
                          <a:spcPts val="0"/>
                        </a:spcAft>
                        <a:buNone/>
                      </a:pPr>
                      <a:r>
                        <a:rPr lang="fr-FR" sz="2400" noProof="0" dirty="0">
                          <a:latin typeface="Arial" panose="020B0604020202020204" pitchFamily="34" charset="0"/>
                          <a:cs typeface="Arial" panose="020B0604020202020204" pitchFamily="34" charset="0"/>
                        </a:rPr>
                        <a:t>R</a:t>
                      </a:r>
                      <a:endParaRPr lang="fr-FR" sz="2800" u="none" strike="noStrike" cap="none" noProof="0" dirty="0">
                        <a:solidFill>
                          <a:srgbClr val="000000"/>
                        </a:solidFill>
                        <a:latin typeface="Arial" panose="020B0604020202020204" pitchFamily="34" charset="0"/>
                        <a:ea typeface="Calibri"/>
                        <a:cs typeface="Arial" panose="020B0604020202020204" pitchFamily="34" charset="0"/>
                        <a:sym typeface="Calibri"/>
                      </a:endParaRPr>
                    </a:p>
                  </a:txBody>
                  <a:tcPr marL="68575" marR="68575" marT="0" marB="0" anchor="ctr">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fr-FR" sz="2400" noProof="0" dirty="0">
                          <a:solidFill>
                            <a:schemeClr val="dk1"/>
                          </a:solidFill>
                          <a:latin typeface="Arial" panose="020B0604020202020204" pitchFamily="34" charset="0"/>
                          <a:cs typeface="Arial" panose="020B0604020202020204" pitchFamily="34" charset="0"/>
                        </a:rPr>
                        <a:t>R</a:t>
                      </a:r>
                      <a:endParaRPr lang="fr-FR" noProof="0" dirty="0">
                        <a:latin typeface="Arial" panose="020B0604020202020204" pitchFamily="34" charset="0"/>
                        <a:cs typeface="Arial" panose="020B0604020202020204" pitchFamily="34" charset="0"/>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FFFF00"/>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Arial"/>
                        </a:rPr>
                        <a:t>T</a:t>
                      </a:r>
                      <a:endParaRPr kumimoji="0" lang="fr-FR"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Arial"/>
                        </a:rPr>
                        <a:t>T</a:t>
                      </a:r>
                      <a:endParaRPr kumimoji="0" lang="fr-FR"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Arial"/>
                        </a:rPr>
                        <a:t>T</a:t>
                      </a:r>
                      <a:endParaRPr kumimoji="0" lang="fr-FR"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Arial"/>
                        </a:rPr>
                        <a:t>T</a:t>
                      </a:r>
                      <a:endParaRPr kumimoji="0" lang="fr-FR"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T</a:t>
                      </a:r>
                      <a:endParaRPr kumimoji="0" lang="fr-FR"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txBody>
                  <a:tcPr marL="68575" marR="68575" marT="0" marB="0">
                    <a:lnL w="12700" cap="flat" cmpd="sng">
                      <a:solidFill>
                        <a:srgbClr val="5B9BD5"/>
                      </a:solidFill>
                      <a:prstDash val="solid"/>
                      <a:round/>
                      <a:headEnd type="none" w="sm" len="sm"/>
                      <a:tailEnd type="none" w="sm" len="sm"/>
                    </a:lnL>
                    <a:lnR w="12700" cap="flat" cmpd="sng">
                      <a:solidFill>
                        <a:srgbClr val="5B9BD5"/>
                      </a:solidFill>
                      <a:prstDash val="solid"/>
                      <a:round/>
                      <a:headEnd type="none" w="sm" len="sm"/>
                      <a:tailEnd type="none" w="sm" len="sm"/>
                    </a:lnR>
                    <a:lnT w="12700" cap="flat" cmpd="sng">
                      <a:solidFill>
                        <a:srgbClr val="5B9BD5"/>
                      </a:solidFill>
                      <a:prstDash val="solid"/>
                      <a:round/>
                      <a:headEnd type="none" w="sm" len="sm"/>
                      <a:tailEnd type="none" w="sm" len="sm"/>
                    </a:lnT>
                    <a:lnB w="12700" cap="flat" cmpd="sng">
                      <a:solidFill>
                        <a:srgbClr val="5B9BD5"/>
                      </a:solidFill>
                      <a:prstDash val="solid"/>
                      <a:round/>
                      <a:headEnd type="none" w="sm" len="sm"/>
                      <a:tailEnd type="none" w="sm" len="sm"/>
                    </a:lnB>
                    <a:solidFill>
                      <a:srgbClr val="66FF66"/>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50"/>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Activité 3 : Qualité de la surveillance </a:t>
            </a:r>
            <a:br>
              <a:rPr lang="fr-FR" dirty="0">
                <a:latin typeface="Franklin Gothic Medium" panose="020B0603020102020204" pitchFamily="34" charset="0"/>
              </a:rPr>
            </a:br>
            <a:r>
              <a:rPr lang="fr-FR" dirty="0">
                <a:latin typeface="Franklin Gothic Medium" panose="020B0603020102020204" pitchFamily="34" charset="0"/>
              </a:rPr>
              <a:t>Analyse du problème</a:t>
            </a:r>
            <a:endParaRPr dirty="0">
              <a:latin typeface="Franklin Gothic Medium" panose="020B0603020102020204" pitchFamily="34" charset="0"/>
            </a:endParaRPr>
          </a:p>
        </p:txBody>
      </p:sp>
      <p:sp>
        <p:nvSpPr>
          <p:cNvPr id="387" name="Google Shape;387;p50"/>
          <p:cNvSpPr txBox="1">
            <a:spLocks noGrp="1"/>
          </p:cNvSpPr>
          <p:nvPr>
            <p:ph type="body" idx="1"/>
          </p:nvPr>
        </p:nvSpPr>
        <p:spPr>
          <a:xfrm>
            <a:off x="838199" y="1478857"/>
            <a:ext cx="10749197"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400"/>
              <a:buFont typeface="Libre Franklin Medium"/>
              <a:buAutoNum type="arabicPeriod"/>
            </a:pPr>
            <a:r>
              <a:rPr lang="fr-FR" sz="2400" dirty="0"/>
              <a:t>Sélectionner un problème de qualité des données de surveillance </a:t>
            </a:r>
            <a:endParaRPr dirty="0"/>
          </a:p>
          <a:p>
            <a:pPr marL="514350" lvl="0" indent="-514350" algn="l" rtl="0">
              <a:lnSpc>
                <a:spcPct val="100000"/>
              </a:lnSpc>
              <a:spcBef>
                <a:spcPts val="1000"/>
              </a:spcBef>
              <a:spcAft>
                <a:spcPts val="0"/>
              </a:spcAft>
              <a:buClr>
                <a:schemeClr val="dk1"/>
              </a:buClr>
              <a:buSzPts val="2400"/>
              <a:buFont typeface="Libre Franklin Medium"/>
              <a:buAutoNum type="arabicPeriod"/>
            </a:pPr>
            <a:r>
              <a:rPr lang="fr-FR" sz="2400" dirty="0"/>
              <a:t>Organiser une réunion pour faire un remue-méninge sur les </a:t>
            </a:r>
            <a:br>
              <a:rPr lang="fr-FR" sz="2400" dirty="0"/>
            </a:br>
            <a:r>
              <a:rPr lang="fr-FR" sz="2400" dirty="0"/>
              <a:t>causes potentielles</a:t>
            </a:r>
            <a:endParaRPr dirty="0"/>
          </a:p>
          <a:p>
            <a:pPr marL="514350" lvl="0" indent="-514350" algn="l" rtl="0">
              <a:lnSpc>
                <a:spcPct val="100000"/>
              </a:lnSpc>
              <a:spcBef>
                <a:spcPts val="1000"/>
              </a:spcBef>
              <a:spcAft>
                <a:spcPts val="0"/>
              </a:spcAft>
              <a:buClr>
                <a:schemeClr val="dk1"/>
              </a:buClr>
              <a:buSzPts val="2400"/>
              <a:buFont typeface="Libre Franklin Medium"/>
              <a:buAutoNum type="arabicPeriod"/>
            </a:pPr>
            <a:r>
              <a:rPr lang="fr-FR" sz="2400" dirty="0"/>
              <a:t>Regrouper les causes par catégories</a:t>
            </a:r>
            <a:endParaRPr dirty="0"/>
          </a:p>
          <a:p>
            <a:pPr marL="514350" lvl="0" indent="-514350" algn="l" rtl="0">
              <a:lnSpc>
                <a:spcPct val="100000"/>
              </a:lnSpc>
              <a:spcBef>
                <a:spcPts val="1000"/>
              </a:spcBef>
              <a:spcAft>
                <a:spcPts val="0"/>
              </a:spcAft>
              <a:buClr>
                <a:schemeClr val="dk1"/>
              </a:buClr>
              <a:buSzPts val="2400"/>
              <a:buFont typeface="Libre Franklin Medium"/>
              <a:buAutoNum type="arabicPeriod"/>
            </a:pPr>
            <a:r>
              <a:rPr lang="fr-FR" sz="2400" dirty="0"/>
              <a:t>Créer un diagramme d’arêtes de poisson (voir l'exemple sur la </a:t>
            </a:r>
            <a:br>
              <a:rPr lang="fr-FR" sz="2400" dirty="0"/>
            </a:br>
            <a:r>
              <a:rPr lang="fr-FR" sz="2400" dirty="0"/>
              <a:t>diapositive suivante)</a:t>
            </a:r>
            <a:endParaRPr dirty="0"/>
          </a:p>
          <a:p>
            <a:pPr marL="514350" lvl="0" indent="-514350" algn="l" rtl="0">
              <a:lnSpc>
                <a:spcPct val="100000"/>
              </a:lnSpc>
              <a:spcBef>
                <a:spcPts val="1000"/>
              </a:spcBef>
              <a:spcAft>
                <a:spcPts val="0"/>
              </a:spcAft>
              <a:buClr>
                <a:schemeClr val="dk1"/>
              </a:buClr>
              <a:buSzPts val="2400"/>
              <a:buFont typeface="Libre Franklin Medium"/>
              <a:buAutoNum type="arabicPeriod"/>
            </a:pPr>
            <a:r>
              <a:rPr lang="fr-FR" sz="2400" dirty="0"/>
              <a:t>Indiquer les causes comme étant totalement, partiellement ou pas du tout sous votre contrôle</a:t>
            </a:r>
            <a:endParaRPr dirty="0"/>
          </a:p>
          <a:p>
            <a:pPr marL="514350" lvl="0" indent="-514350" algn="l" rtl="0">
              <a:lnSpc>
                <a:spcPct val="100000"/>
              </a:lnSpc>
              <a:spcBef>
                <a:spcPts val="1000"/>
              </a:spcBef>
              <a:spcAft>
                <a:spcPts val="0"/>
              </a:spcAft>
              <a:buClr>
                <a:schemeClr val="dk1"/>
              </a:buClr>
              <a:buSzPts val="2400"/>
              <a:buFont typeface="Libre Franklin Medium"/>
              <a:buAutoNum type="arabicPeriod"/>
            </a:pPr>
            <a:r>
              <a:rPr lang="fr-FR" sz="2400" dirty="0"/>
              <a:t>Identifier la cause critique</a:t>
            </a:r>
            <a:endParaRPr dirty="0"/>
          </a:p>
          <a:p>
            <a:pPr marL="514350" lvl="0" indent="-514350" algn="l" rtl="0">
              <a:lnSpc>
                <a:spcPct val="100000"/>
              </a:lnSpc>
              <a:spcBef>
                <a:spcPts val="1000"/>
              </a:spcBef>
              <a:spcAft>
                <a:spcPts val="0"/>
              </a:spcAft>
              <a:buClr>
                <a:schemeClr val="dk1"/>
              </a:buClr>
              <a:buSzPts val="2400"/>
              <a:buFont typeface="Libre Franklin Medium"/>
              <a:buAutoNum type="arabicPeriod"/>
            </a:pPr>
            <a:r>
              <a:rPr lang="fr-CA" sz="2400" dirty="0"/>
              <a:t>Faire un remue-méninges pour trouver des solutions à la cause principale</a:t>
            </a:r>
            <a:endParaRPr lang="fr-CA" dirty="0"/>
          </a:p>
          <a:p>
            <a:pPr marL="514350" lvl="0" indent="-514350" algn="l" rtl="0">
              <a:lnSpc>
                <a:spcPct val="100000"/>
              </a:lnSpc>
              <a:spcBef>
                <a:spcPts val="1000"/>
              </a:spcBef>
              <a:spcAft>
                <a:spcPts val="0"/>
              </a:spcAft>
              <a:buClr>
                <a:schemeClr val="dk1"/>
              </a:buClr>
              <a:buSzPts val="2400"/>
              <a:buFont typeface="Libre Franklin Medium"/>
              <a:buAutoNum type="arabicPeriod"/>
            </a:pPr>
            <a:r>
              <a:rPr lang="fr-FR" sz="2400" dirty="0"/>
              <a:t>Remplir la feuille de travail</a:t>
            </a:r>
            <a:endParaRPr dirty="0"/>
          </a:p>
          <a:p>
            <a:pPr marL="228600" lvl="0" indent="-76200" algn="l" rtl="0">
              <a:lnSpc>
                <a:spcPct val="100000"/>
              </a:lnSpc>
              <a:spcBef>
                <a:spcPts val="1000"/>
              </a:spcBef>
              <a:spcAft>
                <a:spcPts val="0"/>
              </a:spcAft>
              <a:buClr>
                <a:schemeClr val="dk1"/>
              </a:buClr>
              <a:buSzPts val="2400"/>
              <a:buNone/>
            </a:pPr>
            <a:endParaRPr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Google Shape;393;p5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sz="4200" dirty="0">
                <a:latin typeface="Franklin Gothic Medium" panose="020B0603020102020204" pitchFamily="34" charset="0"/>
              </a:rPr>
              <a:t>Exemple de diagramme d’arêtes de poisson</a:t>
            </a:r>
            <a:endParaRPr sz="4200" dirty="0">
              <a:latin typeface="Franklin Gothic Medium" panose="020B0603020102020204" pitchFamily="34" charset="0"/>
            </a:endParaRPr>
          </a:p>
        </p:txBody>
      </p:sp>
      <p:grpSp>
        <p:nvGrpSpPr>
          <p:cNvPr id="394" name="Google Shape;394;p51"/>
          <p:cNvGrpSpPr/>
          <p:nvPr/>
        </p:nvGrpSpPr>
        <p:grpSpPr>
          <a:xfrm>
            <a:off x="1396931" y="2346386"/>
            <a:ext cx="9398137" cy="2696102"/>
            <a:chOff x="1441534" y="4631378"/>
            <a:chExt cx="8593117" cy="1937885"/>
          </a:xfrm>
        </p:grpSpPr>
        <p:sp>
          <p:nvSpPr>
            <p:cNvPr id="395" name="Google Shape;395;p51"/>
            <p:cNvSpPr/>
            <p:nvPr/>
          </p:nvSpPr>
          <p:spPr>
            <a:xfrm>
              <a:off x="8645238" y="5058888"/>
              <a:ext cx="1389413" cy="1094904"/>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0" i="0" u="none" strike="noStrike" cap="none">
                  <a:solidFill>
                    <a:schemeClr val="dk1"/>
                  </a:solidFill>
                  <a:latin typeface="Arial"/>
                  <a:ea typeface="Arial"/>
                  <a:cs typeface="Arial"/>
                  <a:sym typeface="Arial"/>
                </a:rPr>
                <a:t>Énoncé du problème</a:t>
              </a:r>
              <a:endParaRPr/>
            </a:p>
          </p:txBody>
        </p:sp>
        <p:sp>
          <p:nvSpPr>
            <p:cNvPr id="396" name="Google Shape;396;p51"/>
            <p:cNvSpPr/>
            <p:nvPr/>
          </p:nvSpPr>
          <p:spPr>
            <a:xfrm>
              <a:off x="1441534" y="4631378"/>
              <a:ext cx="1729177" cy="527477"/>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b="0" i="0" u="none" strike="noStrike" cap="none">
                  <a:solidFill>
                    <a:schemeClr val="dk1"/>
                  </a:solidFill>
                  <a:latin typeface="Arial"/>
                  <a:ea typeface="Arial"/>
                  <a:cs typeface="Arial"/>
                  <a:sym typeface="Arial"/>
                </a:rPr>
                <a:t>Catégorie de cause </a:t>
              </a:r>
              <a:r>
                <a:rPr lang="fr-FR" sz="1600">
                  <a:solidFill>
                    <a:schemeClr val="dk1"/>
                  </a:solidFill>
                </a:rPr>
                <a:t>majeure</a:t>
              </a:r>
              <a:endParaRPr/>
            </a:p>
          </p:txBody>
        </p:sp>
        <p:sp>
          <p:nvSpPr>
            <p:cNvPr id="397" name="Google Shape;397;p51"/>
            <p:cNvSpPr/>
            <p:nvPr/>
          </p:nvSpPr>
          <p:spPr>
            <a:xfrm>
              <a:off x="1469670" y="6027951"/>
              <a:ext cx="1701041" cy="527476"/>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b="0" i="0" u="none" strike="noStrike" cap="none">
                  <a:solidFill>
                    <a:schemeClr val="dk1"/>
                  </a:solidFill>
                  <a:latin typeface="Arial"/>
                  <a:ea typeface="Arial"/>
                  <a:cs typeface="Arial"/>
                  <a:sym typeface="Arial"/>
                </a:rPr>
                <a:t>Catégorie de cause </a:t>
              </a:r>
              <a:r>
                <a:rPr lang="fr-FR" sz="1600">
                  <a:solidFill>
                    <a:schemeClr val="dk1"/>
                  </a:solidFill>
                </a:rPr>
                <a:t>majeure</a:t>
              </a:r>
              <a:endParaRPr/>
            </a:p>
          </p:txBody>
        </p:sp>
        <p:sp>
          <p:nvSpPr>
            <p:cNvPr id="398" name="Google Shape;398;p51"/>
            <p:cNvSpPr/>
            <p:nvPr/>
          </p:nvSpPr>
          <p:spPr>
            <a:xfrm>
              <a:off x="3913119" y="4631378"/>
              <a:ext cx="1701041" cy="537213"/>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b="0" i="0" u="none" strike="noStrike" cap="none" dirty="0">
                  <a:solidFill>
                    <a:schemeClr val="dk1"/>
                  </a:solidFill>
                  <a:latin typeface="Arial"/>
                  <a:ea typeface="Arial"/>
                  <a:cs typeface="Arial"/>
                  <a:sym typeface="Arial"/>
                </a:rPr>
                <a:t>Catégorie de cause </a:t>
              </a:r>
              <a:r>
                <a:rPr lang="fr-FR" sz="1600" dirty="0">
                  <a:solidFill>
                    <a:schemeClr val="dk1"/>
                  </a:solidFill>
                </a:rPr>
                <a:t>majeure</a:t>
              </a:r>
              <a:endParaRPr dirty="0"/>
            </a:p>
          </p:txBody>
        </p:sp>
        <p:sp>
          <p:nvSpPr>
            <p:cNvPr id="399" name="Google Shape;399;p51"/>
            <p:cNvSpPr/>
            <p:nvPr/>
          </p:nvSpPr>
          <p:spPr>
            <a:xfrm>
              <a:off x="3913119" y="6027951"/>
              <a:ext cx="1701000" cy="54120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b="0" i="0" u="none" strike="noStrike" cap="none">
                  <a:solidFill>
                    <a:schemeClr val="dk1"/>
                  </a:solidFill>
                  <a:latin typeface="Arial"/>
                  <a:ea typeface="Arial"/>
                  <a:cs typeface="Arial"/>
                  <a:sym typeface="Arial"/>
                </a:rPr>
                <a:t>Catégorie de cause </a:t>
              </a:r>
              <a:r>
                <a:rPr lang="fr-FR" sz="1600">
                  <a:solidFill>
                    <a:schemeClr val="dk1"/>
                  </a:solidFill>
                </a:rPr>
                <a:t>majeure</a:t>
              </a:r>
              <a:endParaRPr/>
            </a:p>
          </p:txBody>
        </p:sp>
        <p:sp>
          <p:nvSpPr>
            <p:cNvPr id="400" name="Google Shape;400;p51"/>
            <p:cNvSpPr/>
            <p:nvPr/>
          </p:nvSpPr>
          <p:spPr>
            <a:xfrm>
              <a:off x="6201789" y="4631378"/>
              <a:ext cx="1701041" cy="537210"/>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b="0" i="0" u="none" strike="noStrike" cap="none">
                  <a:solidFill>
                    <a:schemeClr val="dk1"/>
                  </a:solidFill>
                  <a:latin typeface="Arial"/>
                  <a:ea typeface="Arial"/>
                  <a:cs typeface="Arial"/>
                  <a:sym typeface="Arial"/>
                </a:rPr>
                <a:t>Catégorie de cause </a:t>
              </a:r>
              <a:r>
                <a:rPr lang="fr-FR" sz="1600">
                  <a:solidFill>
                    <a:schemeClr val="dk1"/>
                  </a:solidFill>
                </a:rPr>
                <a:t>majeure</a:t>
              </a:r>
              <a:endParaRPr/>
            </a:p>
          </p:txBody>
        </p:sp>
        <p:sp>
          <p:nvSpPr>
            <p:cNvPr id="401" name="Google Shape;401;p51"/>
            <p:cNvSpPr/>
            <p:nvPr/>
          </p:nvSpPr>
          <p:spPr>
            <a:xfrm>
              <a:off x="6192464" y="6027951"/>
              <a:ext cx="1710365" cy="541312"/>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600" b="0" i="0" u="none" strike="noStrike" cap="none">
                  <a:solidFill>
                    <a:schemeClr val="dk1"/>
                  </a:solidFill>
                  <a:latin typeface="Arial"/>
                  <a:ea typeface="Arial"/>
                  <a:cs typeface="Arial"/>
                  <a:sym typeface="Arial"/>
                </a:rPr>
                <a:t>Catégorie de cause </a:t>
              </a:r>
              <a:r>
                <a:rPr lang="fr-FR" sz="1600">
                  <a:solidFill>
                    <a:schemeClr val="dk1"/>
                  </a:solidFill>
                </a:rPr>
                <a:t>majeur</a:t>
              </a:r>
              <a:r>
                <a:rPr lang="fr-FR" sz="1600" b="0" i="0" u="none" strike="noStrike" cap="none">
                  <a:solidFill>
                    <a:schemeClr val="dk1"/>
                  </a:solidFill>
                  <a:latin typeface="Arial"/>
                  <a:ea typeface="Arial"/>
                  <a:cs typeface="Arial"/>
                  <a:sym typeface="Arial"/>
                </a:rPr>
                <a:t>e</a:t>
              </a:r>
              <a:endParaRPr/>
            </a:p>
          </p:txBody>
        </p:sp>
        <p:cxnSp>
          <p:nvCxnSpPr>
            <p:cNvPr id="402" name="Google Shape;402;p51"/>
            <p:cNvCxnSpPr>
              <a:endCxn id="395" idx="1"/>
            </p:cNvCxnSpPr>
            <p:nvPr/>
          </p:nvCxnSpPr>
          <p:spPr>
            <a:xfrm>
              <a:off x="2743338" y="5606340"/>
              <a:ext cx="5901900" cy="0"/>
            </a:xfrm>
            <a:prstGeom prst="straightConnector1">
              <a:avLst/>
            </a:prstGeom>
            <a:noFill/>
            <a:ln w="57150" cap="flat" cmpd="sng">
              <a:solidFill>
                <a:schemeClr val="dk1"/>
              </a:solidFill>
              <a:prstDash val="solid"/>
              <a:miter lim="800000"/>
              <a:headEnd type="none" w="sm" len="sm"/>
              <a:tailEnd type="triangle" w="med" len="med"/>
            </a:ln>
          </p:spPr>
        </p:cxnSp>
        <p:cxnSp>
          <p:nvCxnSpPr>
            <p:cNvPr id="403" name="Google Shape;403;p51"/>
            <p:cNvCxnSpPr/>
            <p:nvPr/>
          </p:nvCxnSpPr>
          <p:spPr>
            <a:xfrm>
              <a:off x="2410689" y="5180629"/>
              <a:ext cx="332510" cy="425711"/>
            </a:xfrm>
            <a:prstGeom prst="straightConnector1">
              <a:avLst/>
            </a:prstGeom>
            <a:noFill/>
            <a:ln w="57150" cap="flat" cmpd="sng">
              <a:solidFill>
                <a:schemeClr val="dk1"/>
              </a:solidFill>
              <a:prstDash val="solid"/>
              <a:miter lim="800000"/>
              <a:headEnd type="none" w="sm" len="sm"/>
              <a:tailEnd type="triangle" w="med" len="med"/>
            </a:ln>
          </p:spPr>
        </p:cxnSp>
        <p:cxnSp>
          <p:nvCxnSpPr>
            <p:cNvPr id="404" name="Google Shape;404;p51"/>
            <p:cNvCxnSpPr/>
            <p:nvPr/>
          </p:nvCxnSpPr>
          <p:spPr>
            <a:xfrm>
              <a:off x="4831276" y="5202401"/>
              <a:ext cx="332510" cy="425711"/>
            </a:xfrm>
            <a:prstGeom prst="straightConnector1">
              <a:avLst/>
            </a:prstGeom>
            <a:noFill/>
            <a:ln w="57150" cap="flat" cmpd="sng">
              <a:solidFill>
                <a:schemeClr val="dk1"/>
              </a:solidFill>
              <a:prstDash val="solid"/>
              <a:miter lim="800000"/>
              <a:headEnd type="none" w="sm" len="sm"/>
              <a:tailEnd type="triangle" w="med" len="med"/>
            </a:ln>
          </p:spPr>
        </p:cxnSp>
        <p:cxnSp>
          <p:nvCxnSpPr>
            <p:cNvPr id="405" name="Google Shape;405;p51"/>
            <p:cNvCxnSpPr/>
            <p:nvPr/>
          </p:nvCxnSpPr>
          <p:spPr>
            <a:xfrm>
              <a:off x="7030187" y="5180629"/>
              <a:ext cx="332510" cy="425711"/>
            </a:xfrm>
            <a:prstGeom prst="straightConnector1">
              <a:avLst/>
            </a:prstGeom>
            <a:noFill/>
            <a:ln w="57150" cap="flat" cmpd="sng">
              <a:solidFill>
                <a:schemeClr val="dk1"/>
              </a:solidFill>
              <a:prstDash val="solid"/>
              <a:miter lim="800000"/>
              <a:headEnd type="none" w="sm" len="sm"/>
              <a:tailEnd type="triangle" w="med" len="med"/>
            </a:ln>
          </p:spPr>
        </p:cxnSp>
        <p:cxnSp>
          <p:nvCxnSpPr>
            <p:cNvPr id="406" name="Google Shape;406;p51"/>
            <p:cNvCxnSpPr/>
            <p:nvPr/>
          </p:nvCxnSpPr>
          <p:spPr>
            <a:xfrm rot="10800000" flipH="1">
              <a:off x="3113857" y="5640148"/>
              <a:ext cx="356260" cy="399839"/>
            </a:xfrm>
            <a:prstGeom prst="straightConnector1">
              <a:avLst/>
            </a:prstGeom>
            <a:noFill/>
            <a:ln w="57150" cap="flat" cmpd="sng">
              <a:solidFill>
                <a:schemeClr val="dk1"/>
              </a:solidFill>
              <a:prstDash val="solid"/>
              <a:miter lim="800000"/>
              <a:headEnd type="none" w="sm" len="sm"/>
              <a:tailEnd type="triangle" w="med" len="med"/>
            </a:ln>
          </p:spPr>
        </p:cxnSp>
        <p:cxnSp>
          <p:nvCxnSpPr>
            <p:cNvPr id="407" name="Google Shape;407;p51"/>
            <p:cNvCxnSpPr/>
            <p:nvPr/>
          </p:nvCxnSpPr>
          <p:spPr>
            <a:xfrm rot="10800000" flipH="1">
              <a:off x="5566631" y="5653389"/>
              <a:ext cx="356260" cy="399839"/>
            </a:xfrm>
            <a:prstGeom prst="straightConnector1">
              <a:avLst/>
            </a:prstGeom>
            <a:noFill/>
            <a:ln w="57150" cap="flat" cmpd="sng">
              <a:solidFill>
                <a:schemeClr val="dk1"/>
              </a:solidFill>
              <a:prstDash val="solid"/>
              <a:miter lim="800000"/>
              <a:headEnd type="none" w="sm" len="sm"/>
              <a:tailEnd type="triangle" w="med" len="med"/>
            </a:ln>
          </p:spPr>
        </p:cxnSp>
        <p:cxnSp>
          <p:nvCxnSpPr>
            <p:cNvPr id="408" name="Google Shape;408;p51"/>
            <p:cNvCxnSpPr/>
            <p:nvPr/>
          </p:nvCxnSpPr>
          <p:spPr>
            <a:xfrm rot="10800000" flipH="1">
              <a:off x="7843451" y="5653389"/>
              <a:ext cx="356260" cy="399839"/>
            </a:xfrm>
            <a:prstGeom prst="straightConnector1">
              <a:avLst/>
            </a:prstGeom>
            <a:noFill/>
            <a:ln w="57150" cap="flat" cmpd="sng">
              <a:solidFill>
                <a:schemeClr val="dk1"/>
              </a:solidFill>
              <a:prstDash val="solid"/>
              <a:miter lim="800000"/>
              <a:headEnd type="none" w="sm" len="sm"/>
              <a:tailEnd type="triangle" w="med" len="med"/>
            </a:ln>
          </p:spPr>
        </p:cxnSp>
      </p:grpSp>
    </p:spTree>
  </p:cSld>
  <p:clrMapOvr>
    <a:masterClrMapping/>
  </p:clrMapOvr>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8BA4689-526E-44D7-9FAC-FA4A28AFCAE1}">
  <ds:schemaRefs>
    <ds:schemaRef ds:uri="http://schemas.openxmlformats.org/package/2006/metadata/core-properties"/>
    <ds:schemaRef ds:uri="http://schemas.microsoft.com/office/infopath/2007/PartnerControls"/>
    <ds:schemaRef ds:uri="http://purl.org/dc/elements/1.1/"/>
    <ds:schemaRef ds:uri="http://schemas.microsoft.com/office/2006/documentManagement/types"/>
    <ds:schemaRef ds:uri="52ff0146-47b4-4d51-8c1c-03266fcd63a2"/>
    <ds:schemaRef ds:uri="http://purl.org/dc/dcmitype/"/>
    <ds:schemaRef ds:uri="http://purl.org/dc/terms/"/>
    <ds:schemaRef ds:uri="http://schemas.microsoft.com/office/2006/metadata/properties"/>
    <ds:schemaRef ds:uri="http://www.w3.org/XML/1998/namespace"/>
    <ds:schemaRef ds:uri="cd03f174-a395-49eb-8ee9-8d943e22f40d"/>
  </ds:schemaRefs>
</ds:datastoreItem>
</file>

<file path=customXml/itemProps2.xml><?xml version="1.0" encoding="utf-8"?>
<ds:datastoreItem xmlns:ds="http://schemas.openxmlformats.org/officeDocument/2006/customXml" ds:itemID="{140F0F12-7EFD-4C11-B89D-EC4629F61A4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2505883-3B59-4DD6-8F33-0AEDF4452F7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182</TotalTime>
  <Words>2843</Words>
  <Application>Microsoft Office PowerPoint</Application>
  <PresentationFormat>Widescreen</PresentationFormat>
  <Paragraphs>337</Paragraphs>
  <Slides>15</Slides>
  <Notes>15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Arial</vt:lpstr>
      <vt:lpstr>Arial Black</vt:lpstr>
      <vt:lpstr>Calibri</vt:lpstr>
      <vt:lpstr>Courier New</vt:lpstr>
      <vt:lpstr>Franklin Gothic Medium</vt:lpstr>
      <vt:lpstr>Libre Franklin Medium</vt:lpstr>
      <vt:lpstr>Noto Sans Symbols</vt:lpstr>
      <vt:lpstr>Times New Roman</vt:lpstr>
      <vt:lpstr>Wingdings</vt:lpstr>
      <vt:lpstr>4.A.01.01_FETPF3.0_PPT_Theme_French_2024_11_25</vt:lpstr>
      <vt:lpstr>PowerPoint Presentation</vt:lpstr>
      <vt:lpstr>Directives pour les livrables</vt:lpstr>
      <vt:lpstr>Activités de terrain – Intervalle 2 </vt:lpstr>
      <vt:lpstr>Activité 1 : Examen et synthèse des données de surveillance hebdomadaires</vt:lpstr>
      <vt:lpstr>Utiliser 12 semaines de données</vt:lpstr>
      <vt:lpstr>Activité 2 : Promptitude et complétude  des rapports de surveillance</vt:lpstr>
      <vt:lpstr>Modèle</vt:lpstr>
      <vt:lpstr>Activité 3 : Qualité de la surveillance  Analyse du problème</vt:lpstr>
      <vt:lpstr>Exemple de diagramme d’arêtes de poisson</vt:lpstr>
      <vt:lpstr>Activité 4 : Investigation de cas ou  de flambée</vt:lpstr>
      <vt:lpstr>Activité 4, option 1 : Investiguer un cas</vt:lpstr>
      <vt:lpstr>Activité 4, option 2 :  Investiguer une  flambée</vt:lpstr>
      <vt:lpstr>Résumé des activités et leurs livrables</vt:lpstr>
      <vt:lpstr>Atelier 3 Contenu de la présentation</vt:lpstr>
      <vt:lpstr>Orientation et soutien technique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Baskerville, Kristin (CDC/GHC/DGHP)</dc:creator>
  <cp:lastModifiedBy>Baskerville, Kristin (CDC/GHC/DGHP)</cp:lastModifiedBy>
  <cp:revision>7</cp:revision>
  <dcterms:modified xsi:type="dcterms:W3CDTF">2025-11-21T20:34:02Z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2025-05-27T19:33:46Z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5ca83689-00b7-407e-a090-bbc179c3b702</vt:lpwstr>
  </property>
  <property fmtid="{D5CDD505-2E9C-101B-9397-08002B2CF9AE}" pid="8" name="MSIP_Label_7b94a7b8-f06c-4dfe-bdcc-9b548fd58c31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